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  <p:sldId id="262" r:id="rId4"/>
    <p:sldId id="282" r:id="rId5"/>
    <p:sldId id="263" r:id="rId6"/>
    <p:sldId id="283" r:id="rId7"/>
    <p:sldId id="274" r:id="rId8"/>
    <p:sldId id="275" r:id="rId9"/>
    <p:sldId id="279" r:id="rId10"/>
    <p:sldId id="284" r:id="rId11"/>
    <p:sldId id="280" r:id="rId12"/>
    <p:sldId id="285" r:id="rId13"/>
    <p:sldId id="286" r:id="rId14"/>
    <p:sldId id="287" r:id="rId15"/>
    <p:sldId id="267" r:id="rId16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E581A-77FA-4038-AD8B-FFF975F6313E}" v="1" dt="2026-01-21T10:47:58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8"/>
    <p:restoredTop sz="96327"/>
  </p:normalViewPr>
  <p:slideViewPr>
    <p:cSldViewPr snapToGrid="0">
      <p:cViewPr varScale="1">
        <p:scale>
          <a:sx n="70" d="100"/>
          <a:sy n="70" d="100"/>
        </p:scale>
        <p:origin x="19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31636AC-7246-9BA3-7512-F2AB1FC96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05" y="6260842"/>
            <a:ext cx="5206988" cy="372654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75EC227F-40D4-C73B-0F65-F06FD9763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91" y="1822965"/>
            <a:ext cx="7886618" cy="99417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285A82"/>
                </a:solidFill>
                <a:latin typeface="+mn-lt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 dello schema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593CAEDD-CAD5-5A4A-8441-EF961A016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5828" y="3373725"/>
            <a:ext cx="4812343" cy="6661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55B0DCB8-AEBD-454A-203C-8C536196C4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28" y="4300028"/>
            <a:ext cx="4812343" cy="6661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rgbClr val="F0454D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1271476-C374-5192-B75D-010FD8798F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520786" cy="1470738"/>
          </a:xfrm>
          <a:prstGeom prst="rect">
            <a:avLst/>
          </a:prstGeom>
        </p:spPr>
      </p:pic>
      <p:pic>
        <p:nvPicPr>
          <p:cNvPr id="12" name="Immagine 11" descr="Immagine che contiene testo, schermo, elettronico, cornice&#10;&#10;Descrizione generata automaticamente">
            <a:extLst>
              <a:ext uri="{FF2B5EF4-FFF2-40B4-BE49-F238E27FC236}">
                <a16:creationId xmlns:a16="http://schemas.microsoft.com/office/drawing/2014/main" id="{A637B9E8-1C01-9643-0EE8-6F1EB4538B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206018"/>
            <a:ext cx="1356780" cy="1653650"/>
          </a:xfrm>
          <a:prstGeom prst="rect">
            <a:avLst/>
          </a:prstGeom>
        </p:spPr>
      </p:pic>
      <p:pic>
        <p:nvPicPr>
          <p:cNvPr id="13" name="Immagine 12" descr="Immagine che contiene testo, oggetto da esterni, cielo notturno&#10;&#10;Descrizione generata automaticamente">
            <a:extLst>
              <a:ext uri="{FF2B5EF4-FFF2-40B4-BE49-F238E27FC236}">
                <a16:creationId xmlns:a16="http://schemas.microsoft.com/office/drawing/2014/main" id="{6FF641F6-AEF3-D7AA-BF6D-CDA77A023C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56504" y="2736"/>
            <a:ext cx="1587496" cy="1734127"/>
          </a:xfrm>
          <a:prstGeom prst="rect">
            <a:avLst/>
          </a:prstGeom>
        </p:spPr>
      </p:pic>
      <p:pic>
        <p:nvPicPr>
          <p:cNvPr id="14" name="Immagine 13" descr="Immagine che contiene rosso&#10;&#10;Descrizione generata automaticamente">
            <a:extLst>
              <a:ext uri="{FF2B5EF4-FFF2-40B4-BE49-F238E27FC236}">
                <a16:creationId xmlns:a16="http://schemas.microsoft.com/office/drawing/2014/main" id="{DC9D20C6-CAF6-8497-20AB-ACD72D055A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65390" y="5073745"/>
            <a:ext cx="1278610" cy="17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8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31636AC-7246-9BA3-7512-F2AB1FC96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05" y="3242673"/>
            <a:ext cx="5206988" cy="3726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1271476-C374-5192-B75D-010FD8798F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520786" cy="1470738"/>
          </a:xfrm>
          <a:prstGeom prst="rect">
            <a:avLst/>
          </a:prstGeom>
        </p:spPr>
      </p:pic>
      <p:pic>
        <p:nvPicPr>
          <p:cNvPr id="12" name="Immagine 11" descr="Immagine che contiene testo, schermo, elettronico, cornice&#10;&#10;Descrizione generata automaticamente">
            <a:extLst>
              <a:ext uri="{FF2B5EF4-FFF2-40B4-BE49-F238E27FC236}">
                <a16:creationId xmlns:a16="http://schemas.microsoft.com/office/drawing/2014/main" id="{A637B9E8-1C01-9643-0EE8-6F1EB4538B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206018"/>
            <a:ext cx="1356780" cy="1653650"/>
          </a:xfrm>
          <a:prstGeom prst="rect">
            <a:avLst/>
          </a:prstGeom>
        </p:spPr>
      </p:pic>
      <p:pic>
        <p:nvPicPr>
          <p:cNvPr id="13" name="Immagine 12" descr="Immagine che contiene testo, oggetto da esterni, cielo notturno&#10;&#10;Descrizione generata automaticamente">
            <a:extLst>
              <a:ext uri="{FF2B5EF4-FFF2-40B4-BE49-F238E27FC236}">
                <a16:creationId xmlns:a16="http://schemas.microsoft.com/office/drawing/2014/main" id="{6FF641F6-AEF3-D7AA-BF6D-CDA77A023C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56504" y="2736"/>
            <a:ext cx="1587496" cy="1734127"/>
          </a:xfrm>
          <a:prstGeom prst="rect">
            <a:avLst/>
          </a:prstGeom>
        </p:spPr>
      </p:pic>
      <p:pic>
        <p:nvPicPr>
          <p:cNvPr id="14" name="Immagine 13" descr="Immagine che contiene rosso&#10;&#10;Descrizione generata automaticamente">
            <a:extLst>
              <a:ext uri="{FF2B5EF4-FFF2-40B4-BE49-F238E27FC236}">
                <a16:creationId xmlns:a16="http://schemas.microsoft.com/office/drawing/2014/main" id="{DC9D20C6-CAF6-8497-20AB-ACD72D055A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65390" y="5073745"/>
            <a:ext cx="1278610" cy="17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31636AC-7246-9BA3-7512-F2AB1FC96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05" y="3242673"/>
            <a:ext cx="5206988" cy="3726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1271476-C374-5192-B75D-010FD8798F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520786" cy="1470738"/>
          </a:xfrm>
          <a:prstGeom prst="rect">
            <a:avLst/>
          </a:prstGeom>
        </p:spPr>
      </p:pic>
      <p:pic>
        <p:nvPicPr>
          <p:cNvPr id="12" name="Immagine 11" descr="Immagine che contiene testo, schermo, elettronico, cornice&#10;&#10;Descrizione generata automaticamente">
            <a:extLst>
              <a:ext uri="{FF2B5EF4-FFF2-40B4-BE49-F238E27FC236}">
                <a16:creationId xmlns:a16="http://schemas.microsoft.com/office/drawing/2014/main" id="{A637B9E8-1C01-9643-0EE8-6F1EB4538B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206018"/>
            <a:ext cx="1356780" cy="1653650"/>
          </a:xfrm>
          <a:prstGeom prst="rect">
            <a:avLst/>
          </a:prstGeom>
        </p:spPr>
      </p:pic>
      <p:pic>
        <p:nvPicPr>
          <p:cNvPr id="13" name="Immagine 12" descr="Immagine che contiene testo, oggetto da esterni, cielo notturno&#10;&#10;Descrizione generata automaticamente">
            <a:extLst>
              <a:ext uri="{FF2B5EF4-FFF2-40B4-BE49-F238E27FC236}">
                <a16:creationId xmlns:a16="http://schemas.microsoft.com/office/drawing/2014/main" id="{6FF641F6-AEF3-D7AA-BF6D-CDA77A023C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56504" y="2736"/>
            <a:ext cx="1587496" cy="1734127"/>
          </a:xfrm>
          <a:prstGeom prst="rect">
            <a:avLst/>
          </a:prstGeom>
        </p:spPr>
      </p:pic>
      <p:pic>
        <p:nvPicPr>
          <p:cNvPr id="14" name="Immagine 13" descr="Immagine che contiene rosso&#10;&#10;Descrizione generata automaticamente">
            <a:extLst>
              <a:ext uri="{FF2B5EF4-FFF2-40B4-BE49-F238E27FC236}">
                <a16:creationId xmlns:a16="http://schemas.microsoft.com/office/drawing/2014/main" id="{DC9D20C6-CAF6-8497-20AB-ACD72D055A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65390" y="5073745"/>
            <a:ext cx="1278610" cy="1784255"/>
          </a:xfrm>
          <a:prstGeom prst="rect">
            <a:avLst/>
          </a:prstGeom>
        </p:spPr>
      </p:pic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72791C67-2842-CF68-BD9E-F1F4E2406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439" y="4682737"/>
            <a:ext cx="7148025" cy="164726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1050">
                <a:latin typeface="Arial"/>
                <a:cs typeface="Arial"/>
              </a:defRPr>
            </a:lvl2pPr>
            <a:lvl3pPr>
              <a:defRPr sz="1050">
                <a:latin typeface="Arial"/>
                <a:cs typeface="Arial"/>
              </a:defRPr>
            </a:lvl3pPr>
            <a:lvl4pPr>
              <a:defRPr sz="1050">
                <a:latin typeface="Arial"/>
                <a:cs typeface="Arial"/>
              </a:defRPr>
            </a:lvl4pPr>
            <a:lvl5pPr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7D439F6C-0BA5-D17F-65E7-DF4DEFF3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91" y="3877881"/>
            <a:ext cx="7886618" cy="311103"/>
          </a:xfrm>
          <a:prstGeom prst="rect">
            <a:avLst/>
          </a:prstGeom>
        </p:spPr>
        <p:txBody>
          <a:bodyPr/>
          <a:lstStyle>
            <a:lvl1pPr algn="ctr">
              <a:defRPr sz="165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4097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erchio">
            <a:extLst>
              <a:ext uri="{FF2B5EF4-FFF2-40B4-BE49-F238E27FC236}">
                <a16:creationId xmlns:a16="http://schemas.microsoft.com/office/drawing/2014/main" id="{232DCD61-EF35-9249-B75B-F094126723DA}"/>
              </a:ext>
            </a:extLst>
          </p:cNvPr>
          <p:cNvSpPr/>
          <p:nvPr userDrawn="1"/>
        </p:nvSpPr>
        <p:spPr>
          <a:xfrm>
            <a:off x="-983973" y="-1003272"/>
            <a:ext cx="2474942" cy="2474782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3" name="Triangolo">
            <a:extLst>
              <a:ext uri="{FF2B5EF4-FFF2-40B4-BE49-F238E27FC236}">
                <a16:creationId xmlns:a16="http://schemas.microsoft.com/office/drawing/2014/main" id="{AC068AFB-100F-609F-31ED-E90A159992FE}"/>
              </a:ext>
            </a:extLst>
          </p:cNvPr>
          <p:cNvSpPr/>
          <p:nvPr userDrawn="1"/>
        </p:nvSpPr>
        <p:spPr>
          <a:xfrm rot="2539188">
            <a:off x="-706626" y="4949248"/>
            <a:ext cx="2664320" cy="216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4" name="Rettangolo">
            <a:extLst>
              <a:ext uri="{FF2B5EF4-FFF2-40B4-BE49-F238E27FC236}">
                <a16:creationId xmlns:a16="http://schemas.microsoft.com/office/drawing/2014/main" id="{605DC0C8-56F4-6C22-09EC-D3D2EEEA2135}"/>
              </a:ext>
            </a:extLst>
          </p:cNvPr>
          <p:cNvSpPr/>
          <p:nvPr userDrawn="1"/>
        </p:nvSpPr>
        <p:spPr>
          <a:xfrm rot="15371203">
            <a:off x="8036134" y="5145611"/>
            <a:ext cx="2229207" cy="2099164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5" name="Forma">
            <a:extLst>
              <a:ext uri="{FF2B5EF4-FFF2-40B4-BE49-F238E27FC236}">
                <a16:creationId xmlns:a16="http://schemas.microsoft.com/office/drawing/2014/main" id="{C9B09C71-C3E3-5B9B-3843-0127BC83866E}"/>
              </a:ext>
            </a:extLst>
          </p:cNvPr>
          <p:cNvSpPr/>
          <p:nvPr userDrawn="1"/>
        </p:nvSpPr>
        <p:spPr>
          <a:xfrm rot="257573">
            <a:off x="7647456" y="-966528"/>
            <a:ext cx="3123425" cy="2704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121786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1A5A469-8CD7-EC22-FBEF-FDF9CD9191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3"/>
          </a:p>
        </p:txBody>
      </p:sp>
      <p:sp>
        <p:nvSpPr>
          <p:cNvPr id="7" name="Titolo 7">
            <a:extLst>
              <a:ext uri="{FF2B5EF4-FFF2-40B4-BE49-F238E27FC236}">
                <a16:creationId xmlns:a16="http://schemas.microsoft.com/office/drawing/2014/main" id="{9879383E-CFE2-D05B-B3D2-59105A30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91" y="0"/>
            <a:ext cx="7886618" cy="68580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Cerchio">
            <a:extLst>
              <a:ext uri="{FF2B5EF4-FFF2-40B4-BE49-F238E27FC236}">
                <a16:creationId xmlns:a16="http://schemas.microsoft.com/office/drawing/2014/main" id="{232DCD61-EF35-9249-B75B-F094126723DA}"/>
              </a:ext>
            </a:extLst>
          </p:cNvPr>
          <p:cNvSpPr/>
          <p:nvPr userDrawn="1"/>
        </p:nvSpPr>
        <p:spPr>
          <a:xfrm>
            <a:off x="-983973" y="-1003272"/>
            <a:ext cx="2474942" cy="2474782"/>
          </a:xfrm>
          <a:prstGeom prst="ellips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3" name="Triangolo">
            <a:extLst>
              <a:ext uri="{FF2B5EF4-FFF2-40B4-BE49-F238E27FC236}">
                <a16:creationId xmlns:a16="http://schemas.microsoft.com/office/drawing/2014/main" id="{AC068AFB-100F-609F-31ED-E90A159992FE}"/>
              </a:ext>
            </a:extLst>
          </p:cNvPr>
          <p:cNvSpPr/>
          <p:nvPr userDrawn="1"/>
        </p:nvSpPr>
        <p:spPr>
          <a:xfrm rot="2539188">
            <a:off x="-706626" y="4949248"/>
            <a:ext cx="2664320" cy="216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4" name="Rettangolo">
            <a:extLst>
              <a:ext uri="{FF2B5EF4-FFF2-40B4-BE49-F238E27FC236}">
                <a16:creationId xmlns:a16="http://schemas.microsoft.com/office/drawing/2014/main" id="{605DC0C8-56F4-6C22-09EC-D3D2EEEA2135}"/>
              </a:ext>
            </a:extLst>
          </p:cNvPr>
          <p:cNvSpPr/>
          <p:nvPr userDrawn="1"/>
        </p:nvSpPr>
        <p:spPr>
          <a:xfrm rot="15371203">
            <a:off x="8036134" y="5145611"/>
            <a:ext cx="2229207" cy="2099164"/>
          </a:xfrm>
          <a:prstGeom prst="rect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5" name="Forma">
            <a:extLst>
              <a:ext uri="{FF2B5EF4-FFF2-40B4-BE49-F238E27FC236}">
                <a16:creationId xmlns:a16="http://schemas.microsoft.com/office/drawing/2014/main" id="{C9B09C71-C3E3-5B9B-3843-0127BC83866E}"/>
              </a:ext>
            </a:extLst>
          </p:cNvPr>
          <p:cNvSpPr/>
          <p:nvPr userDrawn="1"/>
        </p:nvSpPr>
        <p:spPr>
          <a:xfrm rot="257573">
            <a:off x="7647456" y="-966528"/>
            <a:ext cx="3123425" cy="2704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26794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1A5A469-8CD7-EC22-FBEF-FDF9CD9191C7}"/>
              </a:ext>
            </a:extLst>
          </p:cNvPr>
          <p:cNvSpPr/>
          <p:nvPr userDrawn="1"/>
        </p:nvSpPr>
        <p:spPr>
          <a:xfrm>
            <a:off x="0" y="0"/>
            <a:ext cx="9144000" cy="6036338"/>
          </a:xfrm>
          <a:prstGeom prst="rect">
            <a:avLst/>
          </a:prstGeom>
          <a:solidFill>
            <a:srgbClr val="28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3" dirty="0"/>
          </a:p>
        </p:txBody>
      </p:sp>
      <p:sp>
        <p:nvSpPr>
          <p:cNvPr id="7" name="Titolo 7">
            <a:extLst>
              <a:ext uri="{FF2B5EF4-FFF2-40B4-BE49-F238E27FC236}">
                <a16:creationId xmlns:a16="http://schemas.microsoft.com/office/drawing/2014/main" id="{9879383E-CFE2-D05B-B3D2-59105A30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91" y="0"/>
            <a:ext cx="7886618" cy="6036338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Cerchio">
            <a:extLst>
              <a:ext uri="{FF2B5EF4-FFF2-40B4-BE49-F238E27FC236}">
                <a16:creationId xmlns:a16="http://schemas.microsoft.com/office/drawing/2014/main" id="{232DCD61-EF35-9249-B75B-F094126723DA}"/>
              </a:ext>
            </a:extLst>
          </p:cNvPr>
          <p:cNvSpPr/>
          <p:nvPr userDrawn="1"/>
        </p:nvSpPr>
        <p:spPr>
          <a:xfrm>
            <a:off x="-983973" y="-1003272"/>
            <a:ext cx="2474942" cy="2474782"/>
          </a:xfrm>
          <a:prstGeom prst="ellips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3" name="Triangolo">
            <a:extLst>
              <a:ext uri="{FF2B5EF4-FFF2-40B4-BE49-F238E27FC236}">
                <a16:creationId xmlns:a16="http://schemas.microsoft.com/office/drawing/2014/main" id="{AC068AFB-100F-609F-31ED-E90A159992FE}"/>
              </a:ext>
            </a:extLst>
          </p:cNvPr>
          <p:cNvSpPr/>
          <p:nvPr userDrawn="1"/>
        </p:nvSpPr>
        <p:spPr>
          <a:xfrm rot="2539188">
            <a:off x="-706626" y="4949248"/>
            <a:ext cx="2664320" cy="216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4" name="Rettangolo">
            <a:extLst>
              <a:ext uri="{FF2B5EF4-FFF2-40B4-BE49-F238E27FC236}">
                <a16:creationId xmlns:a16="http://schemas.microsoft.com/office/drawing/2014/main" id="{605DC0C8-56F4-6C22-09EC-D3D2EEEA2135}"/>
              </a:ext>
            </a:extLst>
          </p:cNvPr>
          <p:cNvSpPr/>
          <p:nvPr userDrawn="1"/>
        </p:nvSpPr>
        <p:spPr>
          <a:xfrm rot="15371203">
            <a:off x="8036134" y="5145611"/>
            <a:ext cx="2229207" cy="2099164"/>
          </a:xfrm>
          <a:prstGeom prst="rect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5" name="Forma">
            <a:extLst>
              <a:ext uri="{FF2B5EF4-FFF2-40B4-BE49-F238E27FC236}">
                <a16:creationId xmlns:a16="http://schemas.microsoft.com/office/drawing/2014/main" id="{C9B09C71-C3E3-5B9B-3843-0127BC83866E}"/>
              </a:ext>
            </a:extLst>
          </p:cNvPr>
          <p:cNvSpPr/>
          <p:nvPr userDrawn="1"/>
        </p:nvSpPr>
        <p:spPr>
          <a:xfrm rot="257573">
            <a:off x="7647456" y="-966528"/>
            <a:ext cx="3123425" cy="2704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FB1BB4B-89BD-1FA0-96A1-43752B4FA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05" y="6260842"/>
            <a:ext cx="5206988" cy="3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erchio">
            <a:extLst>
              <a:ext uri="{FF2B5EF4-FFF2-40B4-BE49-F238E27FC236}">
                <a16:creationId xmlns:a16="http://schemas.microsoft.com/office/drawing/2014/main" id="{232DCD61-EF35-9249-B75B-F094126723DA}"/>
              </a:ext>
            </a:extLst>
          </p:cNvPr>
          <p:cNvSpPr/>
          <p:nvPr userDrawn="1"/>
        </p:nvSpPr>
        <p:spPr>
          <a:xfrm>
            <a:off x="-983973" y="-1003272"/>
            <a:ext cx="2474942" cy="2474782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3" name="Triangolo">
            <a:extLst>
              <a:ext uri="{FF2B5EF4-FFF2-40B4-BE49-F238E27FC236}">
                <a16:creationId xmlns:a16="http://schemas.microsoft.com/office/drawing/2014/main" id="{AC068AFB-100F-609F-31ED-E90A159992FE}"/>
              </a:ext>
            </a:extLst>
          </p:cNvPr>
          <p:cNvSpPr/>
          <p:nvPr userDrawn="1"/>
        </p:nvSpPr>
        <p:spPr>
          <a:xfrm rot="2539188">
            <a:off x="-706626" y="4949248"/>
            <a:ext cx="2664320" cy="216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4" name="Rettangolo">
            <a:extLst>
              <a:ext uri="{FF2B5EF4-FFF2-40B4-BE49-F238E27FC236}">
                <a16:creationId xmlns:a16="http://schemas.microsoft.com/office/drawing/2014/main" id="{605DC0C8-56F4-6C22-09EC-D3D2EEEA2135}"/>
              </a:ext>
            </a:extLst>
          </p:cNvPr>
          <p:cNvSpPr/>
          <p:nvPr userDrawn="1"/>
        </p:nvSpPr>
        <p:spPr>
          <a:xfrm rot="15371203">
            <a:off x="8036134" y="5145611"/>
            <a:ext cx="2229207" cy="2099164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5" name="Forma">
            <a:extLst>
              <a:ext uri="{FF2B5EF4-FFF2-40B4-BE49-F238E27FC236}">
                <a16:creationId xmlns:a16="http://schemas.microsoft.com/office/drawing/2014/main" id="{C9B09C71-C3E3-5B9B-3843-0127BC83866E}"/>
              </a:ext>
            </a:extLst>
          </p:cNvPr>
          <p:cNvSpPr/>
          <p:nvPr userDrawn="1"/>
        </p:nvSpPr>
        <p:spPr>
          <a:xfrm rot="257573">
            <a:off x="7647456" y="-966528"/>
            <a:ext cx="3123425" cy="2704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50358EDA-229B-6F32-671B-2C73C49DC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987" y="2195629"/>
            <a:ext cx="7148025" cy="2742556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202406" indent="-202406">
              <a:buClr>
                <a:srgbClr val="285A82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defRPr>
            </a:lvl2pPr>
            <a:lvl3pPr>
              <a:defRPr sz="1050">
                <a:latin typeface="Arial"/>
                <a:cs typeface="Arial"/>
              </a:defRPr>
            </a:lvl3pPr>
            <a:lvl4pPr>
              <a:defRPr sz="1050">
                <a:latin typeface="Arial"/>
                <a:cs typeface="Arial"/>
              </a:defRPr>
            </a:lvl4pPr>
            <a:lvl5pPr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1"/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2D2C81FD-12DD-76DB-5D98-BB421B41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6409267" cy="438540"/>
          </a:xfrm>
          <a:prstGeom prst="rect">
            <a:avLst/>
          </a:prstGeom>
          <a:solidFill>
            <a:srgbClr val="285982"/>
          </a:solidFill>
        </p:spPr>
        <p:txBody>
          <a:bodyPr lIns="1080000" rIns="90000" anchor="ctr" anchorCtr="0"/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559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erchio">
            <a:extLst>
              <a:ext uri="{FF2B5EF4-FFF2-40B4-BE49-F238E27FC236}">
                <a16:creationId xmlns:a16="http://schemas.microsoft.com/office/drawing/2014/main" id="{232DCD61-EF35-9249-B75B-F094126723DA}"/>
              </a:ext>
            </a:extLst>
          </p:cNvPr>
          <p:cNvSpPr/>
          <p:nvPr userDrawn="1"/>
        </p:nvSpPr>
        <p:spPr>
          <a:xfrm>
            <a:off x="-983973" y="-1003272"/>
            <a:ext cx="2474942" cy="2474782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3" name="Triangolo">
            <a:extLst>
              <a:ext uri="{FF2B5EF4-FFF2-40B4-BE49-F238E27FC236}">
                <a16:creationId xmlns:a16="http://schemas.microsoft.com/office/drawing/2014/main" id="{AC068AFB-100F-609F-31ED-E90A159992FE}"/>
              </a:ext>
            </a:extLst>
          </p:cNvPr>
          <p:cNvSpPr/>
          <p:nvPr userDrawn="1"/>
        </p:nvSpPr>
        <p:spPr>
          <a:xfrm rot="2539188">
            <a:off x="-706626" y="4949248"/>
            <a:ext cx="2664320" cy="216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4" name="Rettangolo">
            <a:extLst>
              <a:ext uri="{FF2B5EF4-FFF2-40B4-BE49-F238E27FC236}">
                <a16:creationId xmlns:a16="http://schemas.microsoft.com/office/drawing/2014/main" id="{605DC0C8-56F4-6C22-09EC-D3D2EEEA2135}"/>
              </a:ext>
            </a:extLst>
          </p:cNvPr>
          <p:cNvSpPr/>
          <p:nvPr userDrawn="1"/>
        </p:nvSpPr>
        <p:spPr>
          <a:xfrm rot="15371203">
            <a:off x="8036134" y="5145611"/>
            <a:ext cx="2229207" cy="2099164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5" name="Forma">
            <a:extLst>
              <a:ext uri="{FF2B5EF4-FFF2-40B4-BE49-F238E27FC236}">
                <a16:creationId xmlns:a16="http://schemas.microsoft.com/office/drawing/2014/main" id="{C9B09C71-C3E3-5B9B-3843-0127BC83866E}"/>
              </a:ext>
            </a:extLst>
          </p:cNvPr>
          <p:cNvSpPr/>
          <p:nvPr userDrawn="1"/>
        </p:nvSpPr>
        <p:spPr>
          <a:xfrm rot="257573">
            <a:off x="7647456" y="-966528"/>
            <a:ext cx="3123425" cy="2704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4FCF40E-10AB-2DFF-1F67-A0C450B7E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05" y="6260842"/>
            <a:ext cx="5206988" cy="372654"/>
          </a:xfrm>
          <a:prstGeom prst="rect">
            <a:avLst/>
          </a:prstGeom>
        </p:spPr>
      </p:pic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182A1070-378A-E2A4-D990-7EBA782DB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987" y="2195629"/>
            <a:ext cx="7148025" cy="2742556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202406" indent="-202406">
              <a:buClr>
                <a:srgbClr val="285A82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defRPr>
            </a:lvl2pPr>
            <a:lvl3pPr>
              <a:defRPr sz="1050">
                <a:latin typeface="Arial"/>
                <a:cs typeface="Arial"/>
              </a:defRPr>
            </a:lvl3pPr>
            <a:lvl4pPr>
              <a:defRPr sz="1050">
                <a:latin typeface="Arial"/>
                <a:cs typeface="Arial"/>
              </a:defRPr>
            </a:lvl4pPr>
            <a:lvl5pPr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1"/>
            <a:endParaRPr lang="it-IT" dirty="0"/>
          </a:p>
        </p:txBody>
      </p:sp>
      <p:sp>
        <p:nvSpPr>
          <p:cNvPr id="9" name="Titolo 7">
            <a:extLst>
              <a:ext uri="{FF2B5EF4-FFF2-40B4-BE49-F238E27FC236}">
                <a16:creationId xmlns:a16="http://schemas.microsoft.com/office/drawing/2014/main" id="{5CDA22BD-D7E7-E74C-2133-D13D6AB5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6409267" cy="438540"/>
          </a:xfrm>
          <a:prstGeom prst="rect">
            <a:avLst/>
          </a:prstGeom>
          <a:solidFill>
            <a:srgbClr val="285982"/>
          </a:solidFill>
        </p:spPr>
        <p:txBody>
          <a:bodyPr lIns="1080000" rIns="90000" anchor="ctr" anchorCtr="0"/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668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A21A9696-2816-424C-EBA8-C13EE38C36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93056"/>
            <a:ext cx="4541838" cy="5264944"/>
          </a:xfrm>
          <a:prstGeom prst="rect">
            <a:avLst/>
          </a:prstGeom>
        </p:spPr>
        <p:txBody>
          <a:bodyPr lIns="720000" rIns="90000" anchor="ctr" anchorCtr="0"/>
          <a:lstStyle/>
          <a:p>
            <a:endParaRPr lang="it-IT"/>
          </a:p>
        </p:txBody>
      </p:sp>
      <p:sp>
        <p:nvSpPr>
          <p:cNvPr id="2" name="Cerchio">
            <a:extLst>
              <a:ext uri="{FF2B5EF4-FFF2-40B4-BE49-F238E27FC236}">
                <a16:creationId xmlns:a16="http://schemas.microsoft.com/office/drawing/2014/main" id="{232DCD61-EF35-9249-B75B-F094126723DA}"/>
              </a:ext>
            </a:extLst>
          </p:cNvPr>
          <p:cNvSpPr/>
          <p:nvPr userDrawn="1"/>
        </p:nvSpPr>
        <p:spPr>
          <a:xfrm>
            <a:off x="-983973" y="-1003272"/>
            <a:ext cx="2474942" cy="2474782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3" name="Triangolo">
            <a:extLst>
              <a:ext uri="{FF2B5EF4-FFF2-40B4-BE49-F238E27FC236}">
                <a16:creationId xmlns:a16="http://schemas.microsoft.com/office/drawing/2014/main" id="{AC068AFB-100F-609F-31ED-E90A159992FE}"/>
              </a:ext>
            </a:extLst>
          </p:cNvPr>
          <p:cNvSpPr/>
          <p:nvPr userDrawn="1"/>
        </p:nvSpPr>
        <p:spPr>
          <a:xfrm rot="2539188">
            <a:off x="-706626" y="4949248"/>
            <a:ext cx="2664320" cy="216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4" name="Rettangolo">
            <a:extLst>
              <a:ext uri="{FF2B5EF4-FFF2-40B4-BE49-F238E27FC236}">
                <a16:creationId xmlns:a16="http://schemas.microsoft.com/office/drawing/2014/main" id="{605DC0C8-56F4-6C22-09EC-D3D2EEEA2135}"/>
              </a:ext>
            </a:extLst>
          </p:cNvPr>
          <p:cNvSpPr/>
          <p:nvPr userDrawn="1"/>
        </p:nvSpPr>
        <p:spPr>
          <a:xfrm rot="15371203">
            <a:off x="8036134" y="5145611"/>
            <a:ext cx="2229207" cy="2099164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5" name="Forma">
            <a:extLst>
              <a:ext uri="{FF2B5EF4-FFF2-40B4-BE49-F238E27FC236}">
                <a16:creationId xmlns:a16="http://schemas.microsoft.com/office/drawing/2014/main" id="{C9B09C71-C3E3-5B9B-3843-0127BC83866E}"/>
              </a:ext>
            </a:extLst>
          </p:cNvPr>
          <p:cNvSpPr/>
          <p:nvPr userDrawn="1"/>
        </p:nvSpPr>
        <p:spPr>
          <a:xfrm rot="257573">
            <a:off x="7647456" y="-966528"/>
            <a:ext cx="3123425" cy="2704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50358EDA-229B-6F32-671B-2C73C49DC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2588" y="2195629"/>
            <a:ext cx="3317128" cy="2742556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202406" indent="-202406">
              <a:buClr>
                <a:srgbClr val="285A82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defRPr>
            </a:lvl2pPr>
            <a:lvl3pPr>
              <a:defRPr sz="1050">
                <a:latin typeface="Arial"/>
                <a:cs typeface="Arial"/>
              </a:defRPr>
            </a:lvl3pPr>
            <a:lvl4pPr>
              <a:defRPr sz="1050">
                <a:latin typeface="Arial"/>
                <a:cs typeface="Arial"/>
              </a:defRPr>
            </a:lvl4pPr>
            <a:lvl5pPr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1"/>
            <a:endParaRPr lang="it-IT" dirty="0"/>
          </a:p>
        </p:txBody>
      </p:sp>
      <p:sp>
        <p:nvSpPr>
          <p:cNvPr id="9" name="Titolo 7">
            <a:extLst>
              <a:ext uri="{FF2B5EF4-FFF2-40B4-BE49-F238E27FC236}">
                <a16:creationId xmlns:a16="http://schemas.microsoft.com/office/drawing/2014/main" id="{A6018349-250A-8364-E508-6AD8597D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6409267" cy="438540"/>
          </a:xfrm>
          <a:prstGeom prst="rect">
            <a:avLst/>
          </a:prstGeom>
          <a:solidFill>
            <a:srgbClr val="285982"/>
          </a:solidFill>
        </p:spPr>
        <p:txBody>
          <a:bodyPr lIns="1080000" rIns="90000" anchor="ctr" anchorCtr="0"/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724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7BAEEC76-6664-960A-4D51-68A009F15E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08899" y="1593056"/>
            <a:ext cx="4541838" cy="5264944"/>
          </a:xfrm>
          <a:prstGeom prst="rect">
            <a:avLst/>
          </a:prstGeom>
        </p:spPr>
        <p:txBody>
          <a:bodyPr lIns="720000" rIns="90000" anchor="ctr" anchorCtr="0"/>
          <a:lstStyle/>
          <a:p>
            <a:endParaRPr lang="it-IT"/>
          </a:p>
        </p:txBody>
      </p:sp>
      <p:sp>
        <p:nvSpPr>
          <p:cNvPr id="2" name="Cerchio">
            <a:extLst>
              <a:ext uri="{FF2B5EF4-FFF2-40B4-BE49-F238E27FC236}">
                <a16:creationId xmlns:a16="http://schemas.microsoft.com/office/drawing/2014/main" id="{232DCD61-EF35-9249-B75B-F094126723DA}"/>
              </a:ext>
            </a:extLst>
          </p:cNvPr>
          <p:cNvSpPr/>
          <p:nvPr userDrawn="1"/>
        </p:nvSpPr>
        <p:spPr>
          <a:xfrm>
            <a:off x="-983973" y="-1003272"/>
            <a:ext cx="2474942" cy="2474782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3" name="Triangolo">
            <a:extLst>
              <a:ext uri="{FF2B5EF4-FFF2-40B4-BE49-F238E27FC236}">
                <a16:creationId xmlns:a16="http://schemas.microsoft.com/office/drawing/2014/main" id="{AC068AFB-100F-609F-31ED-E90A159992FE}"/>
              </a:ext>
            </a:extLst>
          </p:cNvPr>
          <p:cNvSpPr/>
          <p:nvPr userDrawn="1"/>
        </p:nvSpPr>
        <p:spPr>
          <a:xfrm rot="2539188">
            <a:off x="-706626" y="4949248"/>
            <a:ext cx="2664320" cy="216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4" name="Rettangolo">
            <a:extLst>
              <a:ext uri="{FF2B5EF4-FFF2-40B4-BE49-F238E27FC236}">
                <a16:creationId xmlns:a16="http://schemas.microsoft.com/office/drawing/2014/main" id="{605DC0C8-56F4-6C22-09EC-D3D2EEEA2135}"/>
              </a:ext>
            </a:extLst>
          </p:cNvPr>
          <p:cNvSpPr/>
          <p:nvPr userDrawn="1"/>
        </p:nvSpPr>
        <p:spPr>
          <a:xfrm rot="15371203">
            <a:off x="8036134" y="5145611"/>
            <a:ext cx="2229207" cy="2099164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5" name="Forma">
            <a:extLst>
              <a:ext uri="{FF2B5EF4-FFF2-40B4-BE49-F238E27FC236}">
                <a16:creationId xmlns:a16="http://schemas.microsoft.com/office/drawing/2014/main" id="{C9B09C71-C3E3-5B9B-3843-0127BC83866E}"/>
              </a:ext>
            </a:extLst>
          </p:cNvPr>
          <p:cNvSpPr/>
          <p:nvPr userDrawn="1"/>
        </p:nvSpPr>
        <p:spPr>
          <a:xfrm rot="257573">
            <a:off x="7647456" y="-966528"/>
            <a:ext cx="3123425" cy="2704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3EA6304F-E713-814A-C17D-D293FC290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988" y="2195629"/>
            <a:ext cx="3286146" cy="2742556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202406" indent="-202406">
              <a:buClr>
                <a:srgbClr val="285A82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defRPr>
            </a:lvl2pPr>
            <a:lvl3pPr>
              <a:defRPr sz="1050">
                <a:latin typeface="Arial"/>
                <a:cs typeface="Arial"/>
              </a:defRPr>
            </a:lvl3pPr>
            <a:lvl4pPr>
              <a:defRPr sz="1050">
                <a:latin typeface="Arial"/>
                <a:cs typeface="Arial"/>
              </a:defRPr>
            </a:lvl4pPr>
            <a:lvl5pPr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1"/>
            <a:endParaRPr lang="it-IT" dirty="0"/>
          </a:p>
        </p:txBody>
      </p:sp>
      <p:sp>
        <p:nvSpPr>
          <p:cNvPr id="9" name="Titolo 7">
            <a:extLst>
              <a:ext uri="{FF2B5EF4-FFF2-40B4-BE49-F238E27FC236}">
                <a16:creationId xmlns:a16="http://schemas.microsoft.com/office/drawing/2014/main" id="{CD1288CE-A47D-ADDD-4A0E-0545B26E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6409267" cy="438540"/>
          </a:xfrm>
          <a:prstGeom prst="rect">
            <a:avLst/>
          </a:prstGeom>
          <a:solidFill>
            <a:srgbClr val="285982"/>
          </a:solidFill>
        </p:spPr>
        <p:txBody>
          <a:bodyPr lIns="1080000" rIns="90000" anchor="ctr" anchorCtr="0"/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2532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9">
            <a:extLst>
              <a:ext uri="{FF2B5EF4-FFF2-40B4-BE49-F238E27FC236}">
                <a16:creationId xmlns:a16="http://schemas.microsoft.com/office/drawing/2014/main" id="{4942E372-603A-0620-917B-6DD81087AE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27025" y="1607466"/>
            <a:ext cx="3688096" cy="2612828"/>
          </a:xfrm>
          <a:prstGeom prst="rect">
            <a:avLst/>
          </a:prstGeom>
        </p:spPr>
        <p:txBody>
          <a:bodyPr lIns="720000" rIns="90000" anchor="ctr" anchorCtr="0"/>
          <a:lstStyle/>
          <a:p>
            <a:endParaRPr lang="it-IT"/>
          </a:p>
        </p:txBody>
      </p:sp>
      <p:sp>
        <p:nvSpPr>
          <p:cNvPr id="2" name="Cerchio">
            <a:extLst>
              <a:ext uri="{FF2B5EF4-FFF2-40B4-BE49-F238E27FC236}">
                <a16:creationId xmlns:a16="http://schemas.microsoft.com/office/drawing/2014/main" id="{232DCD61-EF35-9249-B75B-F094126723DA}"/>
              </a:ext>
            </a:extLst>
          </p:cNvPr>
          <p:cNvSpPr/>
          <p:nvPr userDrawn="1"/>
        </p:nvSpPr>
        <p:spPr>
          <a:xfrm>
            <a:off x="-983973" y="-1003272"/>
            <a:ext cx="2474942" cy="2474782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3" name="Triangolo">
            <a:extLst>
              <a:ext uri="{FF2B5EF4-FFF2-40B4-BE49-F238E27FC236}">
                <a16:creationId xmlns:a16="http://schemas.microsoft.com/office/drawing/2014/main" id="{AC068AFB-100F-609F-31ED-E90A159992FE}"/>
              </a:ext>
            </a:extLst>
          </p:cNvPr>
          <p:cNvSpPr/>
          <p:nvPr userDrawn="1"/>
        </p:nvSpPr>
        <p:spPr>
          <a:xfrm rot="2539188">
            <a:off x="-706626" y="4949248"/>
            <a:ext cx="2664320" cy="216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4" name="Rettangolo">
            <a:extLst>
              <a:ext uri="{FF2B5EF4-FFF2-40B4-BE49-F238E27FC236}">
                <a16:creationId xmlns:a16="http://schemas.microsoft.com/office/drawing/2014/main" id="{605DC0C8-56F4-6C22-09EC-D3D2EEEA2135}"/>
              </a:ext>
            </a:extLst>
          </p:cNvPr>
          <p:cNvSpPr/>
          <p:nvPr userDrawn="1"/>
        </p:nvSpPr>
        <p:spPr>
          <a:xfrm rot="15371203">
            <a:off x="8036134" y="5145611"/>
            <a:ext cx="2229207" cy="2099164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5" name="Forma">
            <a:extLst>
              <a:ext uri="{FF2B5EF4-FFF2-40B4-BE49-F238E27FC236}">
                <a16:creationId xmlns:a16="http://schemas.microsoft.com/office/drawing/2014/main" id="{C9B09C71-C3E3-5B9B-3843-0127BC83866E}"/>
              </a:ext>
            </a:extLst>
          </p:cNvPr>
          <p:cNvSpPr/>
          <p:nvPr userDrawn="1"/>
        </p:nvSpPr>
        <p:spPr>
          <a:xfrm rot="257573">
            <a:off x="7647456" y="-966528"/>
            <a:ext cx="3123425" cy="2704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14288" tIns="14288" rIns="14288" bIns="14288" anchor="ctr"/>
          <a:lstStyle/>
          <a:p>
            <a:pPr defTabSz="291719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77A45965-4885-E8F1-3908-B69051888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988" y="2195629"/>
            <a:ext cx="3235346" cy="2742556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202406" indent="-202406">
              <a:buClr>
                <a:srgbClr val="285A82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defRPr>
            </a:lvl2pPr>
            <a:lvl3pPr>
              <a:defRPr sz="1050">
                <a:latin typeface="Arial"/>
                <a:cs typeface="Arial"/>
              </a:defRPr>
            </a:lvl3pPr>
            <a:lvl4pPr>
              <a:defRPr sz="1050">
                <a:latin typeface="Arial"/>
                <a:cs typeface="Arial"/>
              </a:defRPr>
            </a:lvl4pPr>
            <a:lvl5pPr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1"/>
            <a:endParaRPr lang="it-IT" dirty="0"/>
          </a:p>
        </p:txBody>
      </p:sp>
      <p:sp>
        <p:nvSpPr>
          <p:cNvPr id="10" name="Titolo 7">
            <a:extLst>
              <a:ext uri="{FF2B5EF4-FFF2-40B4-BE49-F238E27FC236}">
                <a16:creationId xmlns:a16="http://schemas.microsoft.com/office/drawing/2014/main" id="{F1CF797F-1D73-110A-2867-03896B13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6409267" cy="438540"/>
          </a:xfrm>
          <a:prstGeom prst="rect">
            <a:avLst/>
          </a:prstGeom>
          <a:solidFill>
            <a:srgbClr val="285982"/>
          </a:solidFill>
        </p:spPr>
        <p:txBody>
          <a:bodyPr lIns="1080000" rIns="90000" anchor="ctr" anchorCtr="0"/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840A9824-271B-A702-AE18-3E7C676AA3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8221" y="3739698"/>
            <a:ext cx="2726568" cy="1806573"/>
          </a:xfrm>
          <a:prstGeom prst="rect">
            <a:avLst/>
          </a:prstGeom>
        </p:spPr>
        <p:txBody>
          <a:bodyPr lIns="720000" rIns="9000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79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9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2EB084-557B-99FA-70BD-868BD5CD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8" y="985520"/>
            <a:ext cx="7928043" cy="1775762"/>
          </a:xfrm>
        </p:spPr>
        <p:txBody>
          <a:bodyPr/>
          <a:lstStyle/>
          <a:p>
            <a:r>
              <a:rPr lang="it-IT" dirty="0"/>
              <a:t>Bando per il sostegno a progetti di</a:t>
            </a:r>
            <a:br>
              <a:rPr lang="it-IT" dirty="0"/>
            </a:br>
            <a:r>
              <a:rPr lang="it-IT" dirty="0"/>
              <a:t>internazionalizzazione delle PMI e aggregazioni </a:t>
            </a:r>
            <a:br>
              <a:rPr lang="it-IT" dirty="0"/>
            </a:br>
            <a:r>
              <a:rPr lang="it-IT" dirty="0"/>
              <a:t>2026-2027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53982B-DFF1-EEDE-EEA7-39588B9AC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7521" y="4685999"/>
            <a:ext cx="5821680" cy="666155"/>
          </a:xfrm>
        </p:spPr>
        <p:txBody>
          <a:bodyPr/>
          <a:lstStyle/>
          <a:p>
            <a:r>
              <a:rPr lang="it-IT" sz="2000" dirty="0"/>
              <a:t>1.3.2 Incentivazione dei processi di internazionalizzazione per rafforzare competitività ed attrattività sui mercati del sistema produttivo regionale</a:t>
            </a:r>
          </a:p>
        </p:txBody>
      </p:sp>
    </p:spTree>
    <p:extLst>
      <p:ext uri="{BB962C8B-B14F-4D97-AF65-F5344CB8AC3E}">
        <p14:creationId xmlns:p14="http://schemas.microsoft.com/office/powerpoint/2010/main" val="215555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5840" y="2018672"/>
            <a:ext cx="7325360" cy="3711568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dirty="0"/>
              <a:t>Quando il beneficiario ricorre in uno dei casi di </a:t>
            </a:r>
            <a:r>
              <a:rPr lang="it-IT" b="1" dirty="0">
                <a:solidFill>
                  <a:srgbClr val="FF0000"/>
                </a:solidFill>
              </a:rPr>
              <a:t>premialità</a:t>
            </a:r>
            <a:r>
              <a:rPr lang="it-IT" dirty="0"/>
              <a:t> la percentuale del contributo diventa il </a:t>
            </a:r>
            <a:r>
              <a:rPr lang="it-IT" b="1" dirty="0"/>
              <a:t>55% delle spese ammissibili</a:t>
            </a:r>
          </a:p>
          <a:p>
            <a:pPr marL="285750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b="1" dirty="0">
                <a:solidFill>
                  <a:srgbClr val="FF0000"/>
                </a:solidFill>
              </a:rPr>
              <a:t>	Premialità</a:t>
            </a:r>
            <a:r>
              <a:rPr lang="it-IT" dirty="0"/>
              <a:t>: </a:t>
            </a:r>
          </a:p>
          <a:p>
            <a:pPr marL="893763" lvl="2" indent="-263525" algn="just">
              <a:spcBef>
                <a:spcPts val="0"/>
              </a:spcBef>
              <a:spcAft>
                <a:spcPts val="300"/>
              </a:spcAft>
              <a:buClr>
                <a:srgbClr val="E54646"/>
              </a:buClr>
            </a:pPr>
            <a:r>
              <a:rPr lang="it-IT" sz="1500" dirty="0">
                <a:latin typeface="+mn-lt"/>
              </a:rPr>
              <a:t>Imprese femminili/giovanili</a:t>
            </a:r>
          </a:p>
          <a:p>
            <a:pPr marL="893763" lvl="2" indent="-263525" algn="just">
              <a:spcBef>
                <a:spcPts val="0"/>
              </a:spcBef>
              <a:spcAft>
                <a:spcPts val="300"/>
              </a:spcAft>
              <a:buClr>
                <a:srgbClr val="E54646"/>
              </a:buClr>
            </a:pPr>
            <a:r>
              <a:rPr lang="it-IT" sz="1500" dirty="0">
                <a:latin typeface="+mn-lt"/>
              </a:rPr>
              <a:t>Aree montane</a:t>
            </a:r>
          </a:p>
          <a:p>
            <a:pPr marL="893763" lvl="2" indent="-263525" algn="just">
              <a:spcBef>
                <a:spcPts val="0"/>
              </a:spcBef>
              <a:spcAft>
                <a:spcPts val="300"/>
              </a:spcAft>
              <a:buClr>
                <a:srgbClr val="E54646"/>
              </a:buClr>
            </a:pPr>
            <a:r>
              <a:rPr lang="it-IT" sz="1500" dirty="0">
                <a:latin typeface="+mn-lt"/>
              </a:rPr>
              <a:t>Aree interne</a:t>
            </a:r>
          </a:p>
          <a:p>
            <a:pPr marL="893763" lvl="2" indent="-263525" algn="just">
              <a:spcBef>
                <a:spcPts val="0"/>
              </a:spcBef>
              <a:spcAft>
                <a:spcPts val="300"/>
              </a:spcAft>
              <a:buClr>
                <a:srgbClr val="E54646"/>
              </a:buClr>
            </a:pPr>
            <a:r>
              <a:rPr lang="it-IT" sz="1500" dirty="0">
                <a:latin typeface="+mn-lt"/>
              </a:rPr>
              <a:t>Aree dell’Emilia-Romagna comprese nella carta nazionale degli aiuti di stato a finalità regionale (Aree 107.3.C)</a:t>
            </a:r>
          </a:p>
          <a:p>
            <a:pPr marL="893763" lvl="2" indent="-263525" algn="just">
              <a:spcBef>
                <a:spcPts val="0"/>
              </a:spcBef>
              <a:spcAft>
                <a:spcPts val="300"/>
              </a:spcAft>
              <a:buClr>
                <a:srgbClr val="E54646"/>
              </a:buClr>
            </a:pPr>
            <a:r>
              <a:rPr lang="it-IT" sz="1500" dirty="0">
                <a:latin typeface="+mn-lt"/>
              </a:rPr>
              <a:t>Aree interessate dall’emergenza alluvione del Maggio 2023, così come risultano dal D.L. n. 61 pubblicato in Gazzetta Ufficiale n. 127 del 1° giugno 2023</a:t>
            </a:r>
          </a:p>
          <a:p>
            <a:pPr marL="893763" lvl="2" indent="-263525" algn="just">
              <a:spcBef>
                <a:spcPts val="0"/>
              </a:spcBef>
              <a:spcAft>
                <a:spcPts val="300"/>
              </a:spcAft>
              <a:buClr>
                <a:srgbClr val="E54646"/>
              </a:buClr>
            </a:pPr>
            <a:r>
              <a:rPr lang="it-IT" sz="1500" dirty="0">
                <a:latin typeface="+mn-lt"/>
              </a:rPr>
              <a:t>Rating di legalità per le imprese con fatturato pari o superiore a € 2.000.000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Premialità per il calcolo del contributo</a:t>
            </a:r>
          </a:p>
        </p:txBody>
      </p:sp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6FBFCF7F-2F11-E532-836E-467FAAEB14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09258" y="2362200"/>
            <a:ext cx="2634343" cy="653144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50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280" y="2130432"/>
            <a:ext cx="7894320" cy="3473651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1800" dirty="0">
                <a:latin typeface="+mn-lt"/>
              </a:rPr>
              <a:t>Quando fare domanda:</a:t>
            </a:r>
          </a:p>
          <a:p>
            <a:pPr algn="l">
              <a:spcAft>
                <a:spcPts val="600"/>
              </a:spcAft>
            </a:pPr>
            <a:r>
              <a:rPr lang="it-IT" sz="1800" dirty="0">
                <a:latin typeface="+mn-lt"/>
              </a:rPr>
              <a:t>partire dalle ore </a:t>
            </a:r>
            <a:r>
              <a:rPr lang="it-IT" sz="1800" b="1" dirty="0">
                <a:latin typeface="+mn-lt"/>
              </a:rPr>
              <a:t>11.00 del 24 febbraio 2026 </a:t>
            </a:r>
            <a:r>
              <a:rPr lang="it-IT" sz="1800" dirty="0">
                <a:latin typeface="+mn-lt"/>
              </a:rPr>
              <a:t>fino alle ore </a:t>
            </a:r>
            <a:r>
              <a:rPr lang="it-IT" sz="1800" b="1" dirty="0">
                <a:latin typeface="+mn-lt"/>
              </a:rPr>
              <a:t>16.00 del 13 marzo </a:t>
            </a:r>
            <a:r>
              <a:rPr lang="it-IT" sz="1800" dirty="0">
                <a:latin typeface="+mn-lt"/>
              </a:rPr>
              <a:t>2026</a:t>
            </a:r>
            <a:r>
              <a:rPr lang="it-IT" sz="18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it-IT" sz="18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SFINGE2020</a:t>
            </a:r>
          </a:p>
          <a:p>
            <a:pPr algn="l">
              <a:spcAft>
                <a:spcPts val="600"/>
              </a:spcAft>
            </a:pPr>
            <a:r>
              <a:rPr lang="it-IT" sz="1800" dirty="0">
                <a:latin typeface="+mn-lt"/>
              </a:rPr>
              <a:t>L’applicativo web SFINGE 2020 sarà reso disponibile a partire dalle ore 13.00 del giorno 16 febbraio 2026 per la </a:t>
            </a:r>
            <a:r>
              <a:rPr lang="it-IT" sz="1800" b="1" dirty="0">
                <a:latin typeface="+mn-lt"/>
              </a:rPr>
              <a:t>sola compilazione e validazione delle domande</a:t>
            </a:r>
          </a:p>
          <a:p>
            <a:pPr algn="l">
              <a:spcAft>
                <a:spcPts val="600"/>
              </a:spcAft>
            </a:pPr>
            <a:endParaRPr lang="it-IT" sz="1800" dirty="0"/>
          </a:p>
          <a:p>
            <a:pPr algn="l">
              <a:spcAft>
                <a:spcPts val="600"/>
              </a:spcAft>
            </a:pPr>
            <a:r>
              <a:rPr lang="it-IT" sz="1800" dirty="0">
                <a:latin typeface="+mn-lt"/>
              </a:rPr>
              <a:t>Chiusura anticipata della suddetta finestra al raggiungimento di 300 domande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1800" dirty="0">
                <a:latin typeface="+mn-lt"/>
              </a:rPr>
              <a:t>Ogni soggetto può presentare </a:t>
            </a:r>
            <a:r>
              <a:rPr lang="it-IT" sz="1800" b="1" dirty="0">
                <a:latin typeface="+mn-lt"/>
              </a:rPr>
              <a:t>una sola domanda</a:t>
            </a:r>
          </a:p>
          <a:p>
            <a:pPr marL="990600" algn="just">
              <a:spcAft>
                <a:spcPts val="600"/>
              </a:spcAft>
              <a:buClr>
                <a:srgbClr val="E54646"/>
              </a:buClr>
            </a:pPr>
            <a:r>
              <a:rPr lang="it-IT" sz="1800" dirty="0">
                <a:solidFill>
                  <a:srgbClr val="FF0000"/>
                </a:solidFill>
                <a:latin typeface="+mn-lt"/>
              </a:rPr>
              <a:t>I soggetti aderenti a un’aggregazione </a:t>
            </a:r>
            <a:r>
              <a:rPr lang="it-IT" sz="1800" b="1" dirty="0">
                <a:solidFill>
                  <a:srgbClr val="FF0000"/>
                </a:solidFill>
                <a:latin typeface="+mn-lt"/>
              </a:rPr>
              <a:t>non</a:t>
            </a:r>
            <a:r>
              <a:rPr lang="it-IT" sz="1800" dirty="0">
                <a:solidFill>
                  <a:srgbClr val="FF0000"/>
                </a:solidFill>
                <a:latin typeface="+mn-lt"/>
              </a:rPr>
              <a:t> possono presentare domanda anche singolarmente</a:t>
            </a:r>
            <a:endParaRPr lang="it-IT" sz="1800" dirty="0">
              <a:latin typeface="+mn-lt"/>
            </a:endParaRP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endParaRPr lang="it-IT" sz="1800" dirty="0">
              <a:latin typeface="+mn-lt"/>
            </a:endParaRP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endParaRPr lang="it-IT" sz="1500" dirty="0"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Quando fare domanda e procedura selezione</a:t>
            </a:r>
          </a:p>
        </p:txBody>
      </p:sp>
    </p:spTree>
    <p:extLst>
      <p:ext uri="{BB962C8B-B14F-4D97-AF65-F5344CB8AC3E}">
        <p14:creationId xmlns:p14="http://schemas.microsoft.com/office/powerpoint/2010/main" val="175950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657" y="2018672"/>
            <a:ext cx="7913914" cy="3473651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Clr>
                <a:srgbClr val="E54646"/>
              </a:buClr>
              <a:buFont typeface="+mj-lt"/>
              <a:buAutoNum type="arabicPeriod"/>
            </a:pPr>
            <a:r>
              <a:rPr lang="it-IT" sz="1600" dirty="0"/>
              <a:t>Selezione valutativa a graduatoria </a:t>
            </a:r>
            <a:r>
              <a:rPr lang="it-IT" sz="1600" dirty="0">
                <a:sym typeface="Wingdings" panose="05000000000000000000" pitchFamily="2" charset="2"/>
              </a:rPr>
              <a:t> </a:t>
            </a:r>
            <a:r>
              <a:rPr lang="it-IT" sz="1600" dirty="0"/>
              <a:t>Criteri formali, sostanziali, di merito</a:t>
            </a:r>
          </a:p>
          <a:p>
            <a:pPr marL="342900" indent="-342900" algn="just">
              <a:spcAft>
                <a:spcPts val="600"/>
              </a:spcAft>
              <a:buClr>
                <a:srgbClr val="E54646"/>
              </a:buClr>
              <a:buFont typeface="+mj-lt"/>
              <a:buAutoNum type="arabicPeriod"/>
            </a:pPr>
            <a:r>
              <a:rPr lang="it-IT" sz="1600" dirty="0"/>
              <a:t>Minimo 40 punti su 100</a:t>
            </a:r>
          </a:p>
          <a:p>
            <a:pPr marL="342900" indent="-342900" algn="just">
              <a:spcAft>
                <a:spcPts val="600"/>
              </a:spcAft>
              <a:buClr>
                <a:srgbClr val="E54646"/>
              </a:buClr>
              <a:buFont typeface="+mj-lt"/>
              <a:buAutoNum type="arabicPeriod"/>
            </a:pPr>
            <a:r>
              <a:rPr lang="it-IT" sz="1600" dirty="0"/>
              <a:t>Criteri di merito </a:t>
            </a:r>
            <a:r>
              <a:rPr lang="it-IT" sz="1600" dirty="0">
                <a:sym typeface="Wingdings" panose="05000000000000000000" pitchFamily="2" charset="2"/>
              </a:rPr>
              <a:t> alcuni punti importanti:</a:t>
            </a:r>
          </a:p>
          <a:p>
            <a:pPr marL="488156" lvl="1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ym typeface="Wingdings" panose="05000000000000000000" pitchFamily="2" charset="2"/>
              </a:rPr>
              <a:t>Rilevanza spese di consulenza sul totale </a:t>
            </a:r>
          </a:p>
          <a:p>
            <a:pPr marL="488156" lvl="1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ym typeface="Wingdings" panose="05000000000000000000" pitchFamily="2" charset="2"/>
              </a:rPr>
              <a:t>Coerenza e completezza informazioni (anche con CV, profili consulenti, fiere chiaramente identificate per nome, luogo, edizione)</a:t>
            </a:r>
          </a:p>
          <a:p>
            <a:pPr marL="488156" lvl="1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rilevanza sul totale del progetto dei costi previsti per partecipazione a fiere svolte in paesi Extra UE e per attività di consulenza attinenti ai medesimi paesi</a:t>
            </a:r>
          </a:p>
          <a:p>
            <a:pPr marL="488156" lvl="1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Addizionalità del progetto rispetto all'ordinarietà dell'attività internazionale del Richiedente (nuovo mercato, nuova fiera, non esportatrice…)</a:t>
            </a:r>
          </a:p>
          <a:p>
            <a:pPr marL="1252538" lvl="1" indent="-1050925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Premiato chi investe di più</a:t>
            </a:r>
          </a:p>
          <a:p>
            <a:pPr marL="1280319" lvl="1" indent="-1077913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Possesso alla Data di presentazione della Domanda di almeno una Certificazione di Sostenibilità Ambientale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endParaRPr lang="it-IT" sz="1500" dirty="0"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Criteri di selezione</a:t>
            </a:r>
          </a:p>
        </p:txBody>
      </p:sp>
    </p:spTree>
    <p:extLst>
      <p:ext uri="{BB962C8B-B14F-4D97-AF65-F5344CB8AC3E}">
        <p14:creationId xmlns:p14="http://schemas.microsoft.com/office/powerpoint/2010/main" val="253269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82" y="1804217"/>
            <a:ext cx="7763932" cy="3473651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E54646"/>
              </a:buClr>
            </a:pPr>
            <a:endParaRPr lang="it-IT" sz="1600" dirty="0"/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1600" b="1" dirty="0">
                <a:latin typeface="+mn-lt"/>
              </a:rPr>
              <a:t>NOTA BENE</a:t>
            </a:r>
            <a:r>
              <a:rPr lang="it-IT" sz="1600" dirty="0">
                <a:latin typeface="+mn-lt"/>
              </a:rPr>
              <a:t>: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1600" dirty="0">
                <a:latin typeface="+mn-lt"/>
              </a:rPr>
              <a:t>successivamente alla presentazione della domanda, l’impresa riceverà il Codice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1600" dirty="0">
                <a:latin typeface="+mn-lt"/>
              </a:rPr>
              <a:t>Unico di Progetto (CUP) che andrà obbligatoriamente inserito su tutte le fatture relative a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1600" dirty="0">
                <a:latin typeface="+mn-lt"/>
              </a:rPr>
              <a:t>Consulenze di cui alla Voce B) del medesimo paragrafo. L’attribuzione del Codice Unico di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1600" dirty="0">
                <a:latin typeface="+mn-lt"/>
              </a:rPr>
              <a:t>Progetto è necessaria ai fini della tracciabilità della spesa ma </a:t>
            </a:r>
            <a:r>
              <a:rPr lang="it-IT" sz="1600" b="1" dirty="0">
                <a:latin typeface="+mn-lt"/>
              </a:rPr>
              <a:t>NON</a:t>
            </a:r>
            <a:r>
              <a:rPr lang="it-IT" sz="1600" dirty="0">
                <a:latin typeface="+mn-lt"/>
              </a:rPr>
              <a:t> </a:t>
            </a:r>
            <a:r>
              <a:rPr lang="it-IT" sz="1600" b="1" dirty="0">
                <a:latin typeface="+mn-lt"/>
              </a:rPr>
              <a:t>implica che il progetto sia stato ammesso e finanziato</a:t>
            </a:r>
            <a:r>
              <a:rPr lang="it-IT" sz="1600" dirty="0">
                <a:latin typeface="+mn-lt"/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1600" dirty="0">
                <a:latin typeface="+mn-lt"/>
              </a:rPr>
              <a:t>L’approvazione della graduatoria e la concessione dei contributi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1600" dirty="0">
                <a:latin typeface="+mn-lt"/>
              </a:rPr>
              <a:t>verranno formalizzate con successivo atto in esito al completamento della istruttoria e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1600" dirty="0">
                <a:latin typeface="+mn-lt"/>
              </a:rPr>
              <a:t>successivamente notificati ai beneficiari.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Il CUP </a:t>
            </a:r>
          </a:p>
        </p:txBody>
      </p:sp>
    </p:spTree>
    <p:extLst>
      <p:ext uri="{BB962C8B-B14F-4D97-AF65-F5344CB8AC3E}">
        <p14:creationId xmlns:p14="http://schemas.microsoft.com/office/powerpoint/2010/main" val="77357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82" y="1804217"/>
            <a:ext cx="7763932" cy="3473651"/>
          </a:xfrm>
        </p:spPr>
        <p:txBody>
          <a:bodyPr/>
          <a:lstStyle/>
          <a:p>
            <a:pPr algn="just">
              <a:buClr>
                <a:srgbClr val="E54646"/>
              </a:buClr>
            </a:pPr>
            <a:endParaRPr lang="it-IT" sz="1200" dirty="0"/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2000" dirty="0"/>
              <a:t>Liquidazione contributo in soluzione unica a saldo 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2000" dirty="0"/>
              <a:t>R</a:t>
            </a:r>
            <a:r>
              <a:rPr lang="it-IT" sz="2000" dirty="0">
                <a:latin typeface="+mn-lt"/>
              </a:rPr>
              <a:t>endicontazione delle spese in una delle finestre di rendicontazione secondo il seguente calendario: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2000" dirty="0">
                <a:latin typeface="+mn-lt"/>
              </a:rPr>
              <a:t>- entro il 28/02/2027;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2000" dirty="0"/>
              <a:t>-</a:t>
            </a:r>
            <a:r>
              <a:rPr lang="it-IT" sz="2000" dirty="0">
                <a:latin typeface="+mn-lt"/>
              </a:rPr>
              <a:t> entro il 31/08/2027;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2000" dirty="0"/>
              <a:t>-</a:t>
            </a:r>
            <a:r>
              <a:rPr lang="it-IT" sz="2000" dirty="0">
                <a:latin typeface="+mn-lt"/>
              </a:rPr>
              <a:t> entro il 29/02/2028 </a:t>
            </a:r>
            <a:r>
              <a:rPr lang="it-IT" sz="20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it-IT" sz="2000" dirty="0">
                <a:latin typeface="+mn-lt"/>
              </a:rPr>
              <a:t> </a:t>
            </a:r>
            <a:r>
              <a:rPr lang="it-IT" sz="2000" b="1" dirty="0">
                <a:latin typeface="+mn-lt"/>
              </a:rPr>
              <a:t>termine ultimo </a:t>
            </a:r>
            <a:r>
              <a:rPr lang="it-IT" sz="2000" dirty="0">
                <a:latin typeface="+mn-lt"/>
              </a:rPr>
              <a:t>per la presentazione della rendicontazione.</a:t>
            </a:r>
          </a:p>
          <a:p>
            <a:pPr algn="just">
              <a:buClr>
                <a:srgbClr val="E54646"/>
              </a:buClr>
            </a:pPr>
            <a:endParaRPr lang="it-IT" sz="1100" dirty="0"/>
          </a:p>
          <a:p>
            <a:pPr marL="1165225" indent="-87313" algn="just">
              <a:spcAft>
                <a:spcPts val="600"/>
              </a:spcAft>
              <a:buClr>
                <a:srgbClr val="E54646"/>
              </a:buClr>
            </a:pPr>
            <a:r>
              <a:rPr lang="it-IT" sz="2000" b="1" dirty="0">
                <a:latin typeface="+mn-lt"/>
              </a:rPr>
              <a:t>NB</a:t>
            </a:r>
            <a:r>
              <a:rPr lang="it-IT" sz="2000" dirty="0">
                <a:latin typeface="+mn-lt"/>
              </a:rPr>
              <a:t>: </a:t>
            </a:r>
          </a:p>
          <a:p>
            <a:pPr marL="1165225" indent="-87313" algn="just">
              <a:spcAft>
                <a:spcPts val="600"/>
              </a:spcAft>
              <a:buClr>
                <a:srgbClr val="E54646"/>
              </a:buClr>
            </a:pPr>
            <a:r>
              <a:rPr lang="it-IT" sz="2000" dirty="0"/>
              <a:t>Tracciabilità</a:t>
            </a:r>
          </a:p>
          <a:p>
            <a:pPr marL="1165225" indent="-87313" algn="just">
              <a:spcAft>
                <a:spcPts val="600"/>
              </a:spcAft>
              <a:buClr>
                <a:srgbClr val="E54646"/>
              </a:buClr>
            </a:pPr>
            <a:r>
              <a:rPr lang="it-IT" sz="2000" dirty="0">
                <a:latin typeface="+mn-lt"/>
              </a:rPr>
              <a:t>Completezza documentazione</a:t>
            </a:r>
          </a:p>
          <a:p>
            <a:pPr marL="1165225" indent="-87313" algn="just">
              <a:spcAft>
                <a:spcPts val="600"/>
              </a:spcAft>
              <a:buClr>
                <a:srgbClr val="E54646"/>
              </a:buClr>
            </a:pPr>
            <a:r>
              <a:rPr lang="it-IT" sz="2000" dirty="0"/>
              <a:t>Coerenza attività svolte con progetto</a:t>
            </a:r>
            <a:endParaRPr lang="it-IT" sz="2000" dirty="0"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Rendicontazione</a:t>
            </a:r>
          </a:p>
        </p:txBody>
      </p:sp>
    </p:spTree>
    <p:extLst>
      <p:ext uri="{BB962C8B-B14F-4D97-AF65-F5344CB8AC3E}">
        <p14:creationId xmlns:p14="http://schemas.microsoft.com/office/powerpoint/2010/main" val="332940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53BFCA6-78CD-2A92-A1A6-7A36E514D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it-IT" sz="1600" b="0" i="1" u="none" strike="noStrike" baseline="0" dirty="0">
                <a:solidFill>
                  <a:srgbClr val="221E1F"/>
                </a:solidFill>
                <a:latin typeface="+mj-lt"/>
              </a:rPr>
              <a:t>Per informazioni</a:t>
            </a:r>
          </a:p>
          <a:p>
            <a:pPr algn="ctr"/>
            <a:r>
              <a:rPr lang="it-IT" sz="1600" b="1" i="0" u="none" strike="noStrike" baseline="0" dirty="0">
                <a:solidFill>
                  <a:srgbClr val="221E1F"/>
                </a:solidFill>
                <a:latin typeface="Calibri" panose="020F0502020204030204" pitchFamily="34" charset="0"/>
              </a:rPr>
              <a:t>infoporfesr@regione.emilia-romagna.it</a:t>
            </a:r>
          </a:p>
          <a:p>
            <a:pPr algn="ctr">
              <a:lnSpc>
                <a:spcPct val="200000"/>
              </a:lnSpc>
            </a:pPr>
            <a:r>
              <a:rPr lang="it-IT" sz="2000" b="1" i="0" u="none" strike="noStrike" baseline="0" dirty="0">
                <a:solidFill>
                  <a:srgbClr val="221E1F"/>
                </a:solidFill>
                <a:latin typeface="Calibri" panose="020F0502020204030204" pitchFamily="34" charset="0"/>
              </a:rPr>
              <a:t>fesr.regione.emilia-romagna.it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D3BC765-9780-D30F-A548-7E001308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Gianluca Baldoni</a:t>
            </a:r>
            <a:br>
              <a:rPr lang="it-IT" dirty="0"/>
            </a:br>
            <a:r>
              <a:rPr lang="it-IT" dirty="0"/>
              <a:t>PO Internazionalizzazione</a:t>
            </a:r>
            <a:br>
              <a:rPr lang="it-IT" dirty="0"/>
            </a:br>
            <a:r>
              <a:rPr lang="it-IT" dirty="0"/>
              <a:t>Settore Attrattività, internazionalizzazione, ricerca</a:t>
            </a:r>
          </a:p>
        </p:txBody>
      </p:sp>
    </p:spTree>
    <p:extLst>
      <p:ext uri="{BB962C8B-B14F-4D97-AF65-F5344CB8AC3E}">
        <p14:creationId xmlns:p14="http://schemas.microsoft.com/office/powerpoint/2010/main" val="212605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4557AEB-131B-9EB7-166E-F9965D608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Favorire l’incremento dell’export e delle imprese esportatrici, incoraggiando la diversificazione dei mercati di sbocco</a:t>
            </a:r>
          </a:p>
          <a:p>
            <a:endParaRPr lang="it-IT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Attuazione all’azione 1.3.2 “Incentivazione dei processi di internazionalizzazione per rafforzare competitività ed attrattività sui mercati del sistema produttivo regionale” del Programma Regionale FESR 2021-2027</a:t>
            </a:r>
          </a:p>
          <a:p>
            <a:endParaRPr lang="it-IT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Risorse: </a:t>
            </a:r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€ 5.000.000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F5123A0-F01E-DD79-0C33-78F56210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97800" cy="438540"/>
          </a:xfrm>
        </p:spPr>
        <p:txBody>
          <a:bodyPr/>
          <a:lstStyle/>
          <a:p>
            <a:r>
              <a:rPr lang="it-IT" dirty="0"/>
              <a:t>Obiettivi e risorse</a:t>
            </a:r>
          </a:p>
        </p:txBody>
      </p:sp>
    </p:spTree>
    <p:extLst>
      <p:ext uri="{BB962C8B-B14F-4D97-AF65-F5344CB8AC3E}">
        <p14:creationId xmlns:p14="http://schemas.microsoft.com/office/powerpoint/2010/main" val="330120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08" y="2057722"/>
            <a:ext cx="7148025" cy="27425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Soggetti giuridici con attività economica di micro, piccola e media dimensione (PMI)   </a:t>
            </a:r>
          </a:p>
          <a:p>
            <a:pPr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Associazioni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temporanee di impresa (ATI), associazioni temporanee di scopo (ATS) o Reti di Imprese (con minimo 3 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PMI fra loro indipendenti), già costituite</a:t>
            </a:r>
          </a:p>
          <a:p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Tutti i soggetti costituenti l’aggregazione devono essere in possesso dei requisiti previsti per le imprese singole</a:t>
            </a:r>
          </a:p>
          <a:p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3275"/>
            <a:r>
              <a:rPr 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richiedenti che presentano domanda singolarmente non possono aderire a progetti presentati da ATI/ATS o reti nel medesimo bando. </a:t>
            </a:r>
          </a:p>
          <a:p>
            <a:pPr marL="803275"/>
            <a:r>
              <a:rPr 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soggetti aderenti a un’aggregazione non possono presentare domanda anche singolarmente, </a:t>
            </a:r>
            <a:r>
              <a:rPr lang="it-IT" sz="1800" dirty="0">
                <a:solidFill>
                  <a:srgbClr val="FF0000"/>
                </a:solidFill>
                <a:latin typeface="Calibri" panose="020F0502020204030204" pitchFamily="34" charset="0"/>
              </a:rPr>
              <a:t>né possono aderire a più di un progetto presentato da un’aggregazione.</a:t>
            </a:r>
          </a:p>
          <a:p>
            <a:endParaRPr lang="it-IT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Chi può fare domanda</a:t>
            </a:r>
          </a:p>
        </p:txBody>
      </p:sp>
    </p:spTree>
    <p:extLst>
      <p:ext uri="{BB962C8B-B14F-4D97-AF65-F5344CB8AC3E}">
        <p14:creationId xmlns:p14="http://schemas.microsoft.com/office/powerpoint/2010/main" val="242544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Soggetti giuridici aventi l’unità operativa pertinente con le attività progettuali in Regione Emilia-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Romagna con questi requisiti 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alla data di presentazione della domanda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essere regolarmente costituiti, attivi e iscritti  al Registro delle imprese o al Repertorio Economico Amministrativo (REA)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oerenza attività con codici ATECO (primari o secondari) ammissibili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PMI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 rientrare nei casi previsti dall’art.67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DLgs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159/2011 (misure di prevenzione)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 trovarsi in stato di liquidazione giudiziale, concordato preventivo, procedura concorsuale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93763" lvl="2" indent="-263525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Requisiti da mantenere nei 3 anni successivi a liquidazione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Chi può fare domanda: requisiti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A42422A-7D41-3D41-B6A3-AE178205B120}"/>
              </a:ext>
            </a:extLst>
          </p:cNvPr>
          <p:cNvCxnSpPr/>
          <p:nvPr/>
        </p:nvCxnSpPr>
        <p:spPr>
          <a:xfrm flipH="1">
            <a:off x="770541" y="3200400"/>
            <a:ext cx="418867" cy="0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63C9310-85C4-43E3-24B2-D7622B3A908E}"/>
              </a:ext>
            </a:extLst>
          </p:cNvPr>
          <p:cNvCxnSpPr/>
          <p:nvPr/>
        </p:nvCxnSpPr>
        <p:spPr>
          <a:xfrm flipH="1">
            <a:off x="788553" y="4277360"/>
            <a:ext cx="418867" cy="0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0DFEC8A-67E2-E585-61C6-E145FD8F0C60}"/>
              </a:ext>
            </a:extLst>
          </p:cNvPr>
          <p:cNvCxnSpPr>
            <a:cxnSpLocks/>
          </p:cNvCxnSpPr>
          <p:nvPr/>
        </p:nvCxnSpPr>
        <p:spPr>
          <a:xfrm flipH="1">
            <a:off x="770541" y="3200400"/>
            <a:ext cx="3926" cy="2515443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B517AB1-811F-8DB1-D66A-5C5FA124791C}"/>
              </a:ext>
            </a:extLst>
          </p:cNvPr>
          <p:cNvCxnSpPr>
            <a:cxnSpLocks/>
          </p:cNvCxnSpPr>
          <p:nvPr/>
        </p:nvCxnSpPr>
        <p:spPr>
          <a:xfrm flipH="1">
            <a:off x="774467" y="5685363"/>
            <a:ext cx="1009767" cy="0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5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5840" y="2018672"/>
            <a:ext cx="7325360" cy="3473651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/>
              <a:t>Interventi finalizzati a realizzare percorsi di internazionalizzazione che abbiano come obiettivo </a:t>
            </a:r>
            <a:r>
              <a:rPr lang="it-IT" sz="1600" b="1" dirty="0"/>
              <a:t>fino a due paesi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/>
              <a:t>I progetti devono </a:t>
            </a:r>
            <a:r>
              <a:rPr lang="it-IT" sz="1600" b="1" dirty="0"/>
              <a:t>obbligatoriamente</a:t>
            </a:r>
            <a:r>
              <a:rPr lang="it-IT" sz="1600" dirty="0"/>
              <a:t> comprendere interventi di tipo </a:t>
            </a:r>
            <a:r>
              <a:rPr lang="it-IT" sz="1600" b="1" dirty="0"/>
              <a:t>consulenziale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/>
              <a:t>La partecipazione a </a:t>
            </a:r>
            <a:r>
              <a:rPr lang="it-IT" sz="1600" b="1" dirty="0"/>
              <a:t>fiere</a:t>
            </a:r>
            <a:r>
              <a:rPr lang="it-IT" sz="1600" dirty="0"/>
              <a:t> è limitata ad  un </a:t>
            </a:r>
            <a:r>
              <a:rPr lang="it-IT" sz="1600" b="1" dirty="0"/>
              <a:t>massimo di 4 fiere </a:t>
            </a:r>
            <a:r>
              <a:rPr lang="it-IT" sz="1600" dirty="0"/>
              <a:t>che possono essere:</a:t>
            </a:r>
          </a:p>
          <a:p>
            <a:pPr marL="488156" lvl="1" indent="-285750" algn="just"/>
            <a:r>
              <a:rPr lang="it-IT" sz="1600" dirty="0"/>
              <a:t>Fiere all’</a:t>
            </a:r>
            <a:r>
              <a:rPr lang="it-IT" sz="1600" b="1" dirty="0"/>
              <a:t>estero</a:t>
            </a:r>
          </a:p>
          <a:p>
            <a:pPr marL="488156" lvl="1" indent="-285750" algn="just"/>
            <a:r>
              <a:rPr lang="it-IT" sz="1600" dirty="0"/>
              <a:t>Fiere in </a:t>
            </a:r>
            <a:r>
              <a:rPr lang="it-IT" sz="1600" b="1" dirty="0"/>
              <a:t>Italia</a:t>
            </a:r>
            <a:r>
              <a:rPr lang="it-IT" sz="1600" dirty="0"/>
              <a:t> con qualifica di fiera internazionale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/>
              <a:t>Tutti i paesi sono considerati ammissibili come destinazione delle azioni promozionali …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/>
              <a:t>… tuttavia il bando favorisce, attraverso i criteri di valutazione e i relativi punteggi assegnabili i progetti che hanno come target i mercati Extra-UE.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Caratteristiche dei progetti finanziabili </a:t>
            </a:r>
          </a:p>
        </p:txBody>
      </p:sp>
    </p:spTree>
    <p:extLst>
      <p:ext uri="{BB962C8B-B14F-4D97-AF65-F5344CB8AC3E}">
        <p14:creationId xmlns:p14="http://schemas.microsoft.com/office/powerpoint/2010/main" val="193838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5840" y="2018672"/>
            <a:ext cx="7325360" cy="3473651"/>
          </a:xfrm>
        </p:spPr>
        <p:txBody>
          <a:bodyPr/>
          <a:lstStyle/>
          <a:p>
            <a:pPr algn="just"/>
            <a:endParaRPr lang="it-IT" sz="1600" dirty="0"/>
          </a:p>
          <a:p>
            <a:pPr marL="180000" indent="-180000" algn="just">
              <a:spcAft>
                <a:spcPts val="600"/>
              </a:spcAft>
              <a:buClr>
                <a:srgbClr val="E54646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Attività da realizzare a </a:t>
            </a:r>
            <a:r>
              <a:rPr lang="it-IT" sz="1600" b="1" dirty="0"/>
              <a:t>partire dal 24 febbraio 2026 e </a:t>
            </a:r>
            <a:r>
              <a:rPr lang="it-IT" sz="1600" dirty="0"/>
              <a:t>concluse entro la data del </a:t>
            </a:r>
            <a:r>
              <a:rPr lang="it-IT" sz="1600" b="1" dirty="0"/>
              <a:t>31 dicembre 2027</a:t>
            </a:r>
            <a:r>
              <a:rPr lang="it-IT" sz="1600" dirty="0"/>
              <a:t> (quietanza entro date ultime per rendicontazione, max 29/02/2028)</a:t>
            </a:r>
          </a:p>
          <a:p>
            <a:pPr marL="180000" indent="-180000" algn="just">
              <a:spcAft>
                <a:spcPts val="600"/>
              </a:spcAft>
              <a:buClr>
                <a:srgbClr val="E54646"/>
              </a:buClr>
              <a:buFont typeface="Wingdings" panose="05000000000000000000" pitchFamily="2" charset="2"/>
              <a:buChar char="§"/>
            </a:pPr>
            <a:r>
              <a:rPr lang="it-IT" dirty="0"/>
              <a:t>La </a:t>
            </a:r>
            <a:r>
              <a:rPr lang="it-IT" b="1" dirty="0"/>
              <a:t>dimensione minima </a:t>
            </a:r>
            <a:r>
              <a:rPr lang="it-IT" dirty="0"/>
              <a:t>dei progetti proposti è di:</a:t>
            </a:r>
          </a:p>
          <a:p>
            <a:pPr marL="488156" lvl="1" indent="-285750" algn="just">
              <a:spcAft>
                <a:spcPts val="600"/>
              </a:spcAft>
              <a:buClr>
                <a:srgbClr val="E54646"/>
              </a:buClr>
              <a:buFont typeface="Wingdings" panose="05000000000000000000" pitchFamily="2" charset="2"/>
              <a:buChar char="ü"/>
            </a:pPr>
            <a:r>
              <a:rPr lang="it-IT" dirty="0"/>
              <a:t>€ 25.000,00 per i richiedenti in forma </a:t>
            </a:r>
            <a:r>
              <a:rPr lang="it-IT" b="1" dirty="0"/>
              <a:t>singola</a:t>
            </a:r>
            <a:r>
              <a:rPr lang="it-IT" dirty="0"/>
              <a:t>;</a:t>
            </a:r>
          </a:p>
          <a:p>
            <a:pPr marL="488156" lvl="1" indent="-285750" algn="just">
              <a:spcAft>
                <a:spcPts val="600"/>
              </a:spcAft>
              <a:buClr>
                <a:srgbClr val="E54646"/>
              </a:buClr>
              <a:buFont typeface="Wingdings" panose="05000000000000000000" pitchFamily="2" charset="2"/>
              <a:buChar char="ü"/>
            </a:pPr>
            <a:r>
              <a:rPr lang="it-IT" dirty="0"/>
              <a:t>€ 75.000,00 per le </a:t>
            </a:r>
            <a:r>
              <a:rPr lang="it-IT" b="1" dirty="0"/>
              <a:t>aggregazioni</a:t>
            </a:r>
            <a:r>
              <a:rPr lang="it-IT" dirty="0"/>
              <a:t>.</a:t>
            </a:r>
          </a:p>
          <a:p>
            <a:pPr marL="180000" indent="-180000" algn="just">
              <a:spcAft>
                <a:spcPts val="600"/>
              </a:spcAft>
              <a:buClr>
                <a:srgbClr val="E54646"/>
              </a:buClr>
              <a:buFont typeface="Wingdings" panose="05000000000000000000" pitchFamily="2" charset="2"/>
              <a:buChar char="§"/>
            </a:pPr>
            <a:r>
              <a:rPr lang="it-IT" dirty="0"/>
              <a:t>Al termine del progetto le spese sostenute e ammissibili dovranno essere pari ad almeno al </a:t>
            </a:r>
            <a:r>
              <a:rPr lang="it-IT" b="1" dirty="0"/>
              <a:t>50% </a:t>
            </a:r>
            <a:r>
              <a:rPr lang="it-IT" dirty="0"/>
              <a:t>dei costi originariamente approvati in concessione, </a:t>
            </a:r>
            <a:r>
              <a:rPr lang="it-IT" b="1" dirty="0"/>
              <a:t>pena la revoca totale</a:t>
            </a:r>
            <a:r>
              <a:rPr lang="it-IT" dirty="0"/>
              <a:t> del contributo</a:t>
            </a:r>
          </a:p>
          <a:p>
            <a:pPr algn="just">
              <a:buClr>
                <a:srgbClr val="E54646"/>
              </a:buClr>
            </a:pP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Caratteristiche dei progetti finanziabili </a:t>
            </a:r>
          </a:p>
        </p:txBody>
      </p:sp>
    </p:spTree>
    <p:extLst>
      <p:ext uri="{BB962C8B-B14F-4D97-AF65-F5344CB8AC3E}">
        <p14:creationId xmlns:p14="http://schemas.microsoft.com/office/powerpoint/2010/main" val="915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5840" y="2211712"/>
            <a:ext cx="7325360" cy="3473651"/>
          </a:xfrm>
        </p:spPr>
        <p:txBody>
          <a:bodyPr/>
          <a:lstStyle/>
          <a:p>
            <a:pPr marL="180000" indent="-180000" algn="just">
              <a:lnSpc>
                <a:spcPct val="150000"/>
              </a:lnSpc>
              <a:buClr>
                <a:srgbClr val="E54646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FIERE INTERNAZIONALI (importo forfettario)</a:t>
            </a:r>
          </a:p>
          <a:p>
            <a:pPr marL="180000" indent="-180000" algn="just">
              <a:lnSpc>
                <a:spcPct val="150000"/>
              </a:lnSpc>
              <a:buClr>
                <a:srgbClr val="E54646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TEMPORARY EXPORT MANAGER e/o DIGITAL EXPORT MANAGER</a:t>
            </a:r>
          </a:p>
          <a:p>
            <a:pPr marL="180000" indent="-180000" algn="just">
              <a:lnSpc>
                <a:spcPct val="150000"/>
              </a:lnSpc>
              <a:buClr>
                <a:srgbClr val="E54646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ALTRE CONSULENZE per:</a:t>
            </a:r>
          </a:p>
          <a:p>
            <a:pPr marL="488156" lvl="1" indent="-285750" algn="just">
              <a:lnSpc>
                <a:spcPct val="150000"/>
              </a:lnSpc>
              <a:spcBef>
                <a:spcPts val="0"/>
              </a:spcBef>
              <a:buClr>
                <a:srgbClr val="E5464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IDEAZIONE DI UN PIANO MARKETING E/O DI UN PIANO DI</a:t>
            </a:r>
          </a:p>
          <a:p>
            <a:pPr lvl="1" indent="0" algn="just">
              <a:lnSpc>
                <a:spcPct val="150000"/>
              </a:lnSpc>
              <a:spcBef>
                <a:spcPts val="0"/>
              </a:spcBef>
              <a:buClr>
                <a:srgbClr val="E54646"/>
              </a:buClr>
              <a:buNone/>
            </a:pPr>
            <a:r>
              <a:rPr lang="it-IT" sz="1600" dirty="0"/>
              <a:t>       COMUNICAZIONE SUI PAESI TARGET</a:t>
            </a:r>
          </a:p>
          <a:p>
            <a:pPr marL="488156" lvl="1" indent="-285750" algn="just">
              <a:lnSpc>
                <a:spcPct val="150000"/>
              </a:lnSpc>
              <a:spcBef>
                <a:spcPts val="0"/>
              </a:spcBef>
              <a:buClr>
                <a:srgbClr val="E5464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CONSULENZE PER LA REALIZZAZIONE DI B2B</a:t>
            </a:r>
          </a:p>
          <a:p>
            <a:pPr marL="180000" indent="-180000" algn="just">
              <a:lnSpc>
                <a:spcPct val="150000"/>
              </a:lnSpc>
              <a:buClr>
                <a:srgbClr val="E54646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COSTI GENERALI (forfettario = 7% delle altre spese)</a:t>
            </a:r>
          </a:p>
          <a:p>
            <a:pPr marL="180000" indent="-180000" algn="just">
              <a:lnSpc>
                <a:spcPct val="150000"/>
              </a:lnSpc>
              <a:buClr>
                <a:srgbClr val="E54646"/>
              </a:buClr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533400" algn="just">
              <a:buClr>
                <a:srgbClr val="E54646"/>
              </a:buClr>
              <a:tabLst>
                <a:tab pos="6640513" algn="l"/>
              </a:tabLst>
            </a:pPr>
            <a:r>
              <a:rPr lang="it-IT" sz="1600" dirty="0">
                <a:solidFill>
                  <a:srgbClr val="FF0000"/>
                </a:solidFill>
              </a:rPr>
              <a:t>non sono ammessi contratti con agenti di commercio, distributori o rappresentanti</a:t>
            </a:r>
          </a:p>
          <a:p>
            <a:pPr algn="just">
              <a:buClr>
                <a:srgbClr val="E54646"/>
              </a:buClr>
            </a:pP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Spese ammissibili </a:t>
            </a:r>
          </a:p>
        </p:txBody>
      </p:sp>
    </p:spTree>
    <p:extLst>
      <p:ext uri="{BB962C8B-B14F-4D97-AF65-F5344CB8AC3E}">
        <p14:creationId xmlns:p14="http://schemas.microsoft.com/office/powerpoint/2010/main" val="326255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2034755"/>
            <a:ext cx="7325360" cy="3473651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dirty="0"/>
              <a:t>Partecipazione a </a:t>
            </a:r>
            <a:r>
              <a:rPr lang="it-IT" b="1" dirty="0"/>
              <a:t>fiere all’estero o in Italia</a:t>
            </a:r>
            <a:r>
              <a:rPr lang="it-IT" dirty="0"/>
              <a:t>, in questo caso solo a fiere con </a:t>
            </a:r>
            <a:r>
              <a:rPr lang="it-IT" b="1" dirty="0"/>
              <a:t>qualifica Internazionale</a:t>
            </a:r>
            <a:r>
              <a:rPr lang="it-IT" dirty="0"/>
              <a:t>, svolte nel corso del </a:t>
            </a:r>
            <a:r>
              <a:rPr lang="it-IT" b="1" dirty="0"/>
              <a:t>2026 o 2027</a:t>
            </a:r>
            <a:r>
              <a:rPr lang="it-IT" dirty="0"/>
              <a:t> esclusivamente </a:t>
            </a:r>
            <a:r>
              <a:rPr lang="it-IT" b="1" dirty="0"/>
              <a:t>in presenza </a:t>
            </a:r>
            <a:r>
              <a:rPr lang="it-IT" dirty="0"/>
              <a:t>e con </a:t>
            </a:r>
            <a:r>
              <a:rPr lang="it-IT" b="1" dirty="0"/>
              <a:t>partecipazione diretta </a:t>
            </a:r>
            <a:r>
              <a:rPr lang="it-IT" dirty="0"/>
              <a:t>(aggregata per ATI/ATS/Reti)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dirty="0"/>
              <a:t>Potranno essere indicate fino a un </a:t>
            </a:r>
            <a:r>
              <a:rPr lang="it-IT" b="1" dirty="0"/>
              <a:t>massimo di 4 fiere </a:t>
            </a:r>
            <a:r>
              <a:rPr lang="it-IT" dirty="0"/>
              <a:t>complessivamente.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dirty="0"/>
              <a:t>Per la copertura dei costi di partecipazione vengono assegnati i seguenti </a:t>
            </a:r>
            <a:r>
              <a:rPr lang="it-IT" b="1" dirty="0"/>
              <a:t>importi forfettari </a:t>
            </a:r>
            <a:r>
              <a:rPr lang="it-IT" dirty="0"/>
              <a:t>per ogni singola fiera:</a:t>
            </a:r>
          </a:p>
          <a:p>
            <a:pPr marL="285750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dirty="0"/>
              <a:t> euro </a:t>
            </a:r>
            <a:r>
              <a:rPr lang="it-IT" b="1" dirty="0"/>
              <a:t>12.700,00</a:t>
            </a:r>
            <a:r>
              <a:rPr lang="it-IT" dirty="0"/>
              <a:t> per la partecipazione a </a:t>
            </a:r>
            <a:r>
              <a:rPr lang="it-IT" b="1" dirty="0"/>
              <a:t>fiere internazionali </a:t>
            </a:r>
            <a:r>
              <a:rPr lang="it-IT" dirty="0"/>
              <a:t>all’estero</a:t>
            </a:r>
          </a:p>
          <a:p>
            <a:pPr marL="285750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dirty="0"/>
              <a:t> euro </a:t>
            </a:r>
            <a:r>
              <a:rPr lang="it-IT" b="1" dirty="0"/>
              <a:t>3.000,00</a:t>
            </a:r>
            <a:r>
              <a:rPr lang="it-IT" dirty="0"/>
              <a:t> per la partecipazione a </a:t>
            </a:r>
            <a:r>
              <a:rPr lang="it-IT" b="1" dirty="0"/>
              <a:t>fiere con qualifica Internazionale in Italia</a:t>
            </a:r>
          </a:p>
          <a:p>
            <a:pPr marL="630238" algn="just">
              <a:buClr>
                <a:srgbClr val="E54646"/>
              </a:buClr>
            </a:pPr>
            <a:endParaRPr lang="it-IT" sz="800" dirty="0">
              <a:solidFill>
                <a:srgbClr val="FF0000"/>
              </a:solidFill>
            </a:endParaRPr>
          </a:p>
          <a:p>
            <a:pPr marL="263525" algn="just">
              <a:spcAft>
                <a:spcPts val="600"/>
              </a:spcAft>
              <a:buClr>
                <a:srgbClr val="E54646"/>
              </a:buClr>
              <a:tabLst>
                <a:tab pos="6543675" algn="l"/>
              </a:tabLst>
            </a:pPr>
            <a:r>
              <a:rPr lang="it-IT" dirty="0">
                <a:solidFill>
                  <a:srgbClr val="FF0000"/>
                </a:solidFill>
              </a:rPr>
              <a:t>Gli importi forfettari includono tutte le spese ammissibili per la partecipazione a fiere: non si potranno rendicontare altre spese legate alle fiere</a:t>
            </a:r>
          </a:p>
          <a:p>
            <a:pPr marL="263525" algn="just">
              <a:spcAft>
                <a:spcPts val="600"/>
              </a:spcAft>
              <a:buClr>
                <a:srgbClr val="E54646"/>
              </a:buClr>
              <a:tabLst>
                <a:tab pos="6543675" algn="l"/>
              </a:tabLst>
            </a:pPr>
            <a:r>
              <a:rPr lang="it-IT" dirty="0">
                <a:solidFill>
                  <a:srgbClr val="FF0000"/>
                </a:solidFill>
              </a:rPr>
              <a:t>Il beneficiario non dovrà rendicontare queste spese ma solo dimostrare la partecipazione effettiva e diretta alla fiera</a:t>
            </a:r>
          </a:p>
          <a:p>
            <a:pPr marL="263525" algn="just">
              <a:buClr>
                <a:srgbClr val="E54646"/>
              </a:buClr>
              <a:tabLst>
                <a:tab pos="6543675" algn="l"/>
              </a:tabLst>
            </a:pPr>
            <a:r>
              <a:rPr lang="it-IT" dirty="0">
                <a:solidFill>
                  <a:srgbClr val="FF0000"/>
                </a:solidFill>
              </a:rPr>
              <a:t>E’ ammessa la sostituzione di fiere solo nel caso in cui la manifestazione prevista sia soggetta a cancellazione da parte dell’Organizzatore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Spese ammissibili:  FIERE INTERNAZIONALI</a:t>
            </a:r>
          </a:p>
        </p:txBody>
      </p:sp>
    </p:spTree>
    <p:extLst>
      <p:ext uri="{BB962C8B-B14F-4D97-AF65-F5344CB8AC3E}">
        <p14:creationId xmlns:p14="http://schemas.microsoft.com/office/powerpoint/2010/main" val="166320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CCE42A-9F7F-FFA4-FDD3-E9DE1DE7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5840" y="2018672"/>
            <a:ext cx="7325360" cy="3473651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dirty="0"/>
              <a:t>Il contributo regionale, a fondo perduto, è pari </a:t>
            </a:r>
            <a:r>
              <a:rPr lang="it-IT" b="1" dirty="0"/>
              <a:t>al 50% delle spese ritenute ammissibili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endParaRPr lang="it-IT" dirty="0"/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dirty="0"/>
              <a:t>Il contributo regionale </a:t>
            </a:r>
            <a:r>
              <a:rPr lang="it-IT" b="1" dirty="0"/>
              <a:t>non potrà comunque superare</a:t>
            </a:r>
            <a:r>
              <a:rPr lang="it-IT" dirty="0"/>
              <a:t>:</a:t>
            </a:r>
          </a:p>
          <a:p>
            <a:pPr marL="285750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dirty="0"/>
              <a:t>€ 30.000,00 per i partecipanti in forma singola;</a:t>
            </a:r>
          </a:p>
          <a:p>
            <a:pPr marL="285750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dirty="0"/>
              <a:t>€ 140.000,00 per ATI/ATS e Reti (di cui € 30.000 max per ogni partecipante)</a:t>
            </a:r>
          </a:p>
          <a:p>
            <a:pPr marL="285750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dirty="0"/>
              <a:t>Ai contributi di cui al presente bando si applica il Regolamento (UE) 2023/2831 del 13 dicembre 2023 in materia di </a:t>
            </a:r>
            <a:r>
              <a:rPr lang="it-IT" b="1" dirty="0"/>
              <a:t>aiuti “de </a:t>
            </a:r>
            <a:r>
              <a:rPr lang="it-IT" b="1" dirty="0" err="1"/>
              <a:t>minimis</a:t>
            </a:r>
            <a:r>
              <a:rPr lang="it-IT" b="1" dirty="0"/>
              <a:t>”</a:t>
            </a:r>
          </a:p>
          <a:p>
            <a:pPr marL="285750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sz="1500" dirty="0">
                <a:latin typeface="+mn-lt"/>
              </a:rPr>
              <a:t>I contributi previsti dal presente provvedimento </a:t>
            </a:r>
            <a:r>
              <a:rPr lang="it-IT" sz="1500" b="1" dirty="0">
                <a:latin typeface="+mn-lt"/>
              </a:rPr>
              <a:t>non sono cumulabili</a:t>
            </a:r>
            <a:r>
              <a:rPr lang="it-IT" sz="1500" dirty="0">
                <a:latin typeface="+mn-lt"/>
              </a:rPr>
              <a:t>, per le </a:t>
            </a:r>
            <a:r>
              <a:rPr lang="it-IT" sz="1500" b="1" dirty="0">
                <a:latin typeface="+mn-lt"/>
              </a:rPr>
              <a:t>stesse </a:t>
            </a:r>
            <a:r>
              <a:rPr lang="it-IT" sz="1500" b="1" u="sng" dirty="0">
                <a:latin typeface="+mn-lt"/>
              </a:rPr>
              <a:t>fiere</a:t>
            </a:r>
            <a:r>
              <a:rPr lang="it-IT" sz="1500" b="1" dirty="0">
                <a:latin typeface="+mn-lt"/>
              </a:rPr>
              <a:t>, spese e per i medesimi titoli di spesa</a:t>
            </a:r>
            <a:r>
              <a:rPr lang="it-IT" sz="1500" dirty="0">
                <a:latin typeface="+mn-lt"/>
              </a:rPr>
              <a:t>, con altre agevolazioni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7BF9E-EBCA-3570-6CEC-D7F476E7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677"/>
            <a:ext cx="7763933" cy="438540"/>
          </a:xfrm>
        </p:spPr>
        <p:txBody>
          <a:bodyPr/>
          <a:lstStyle/>
          <a:p>
            <a:r>
              <a:rPr lang="it-IT" dirty="0"/>
              <a:t>Contributo e regime di aiuto </a:t>
            </a:r>
          </a:p>
        </p:txBody>
      </p:sp>
    </p:spTree>
    <p:extLst>
      <p:ext uri="{BB962C8B-B14F-4D97-AF65-F5344CB8AC3E}">
        <p14:creationId xmlns:p14="http://schemas.microsoft.com/office/powerpoint/2010/main" val="4169230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 2013-2022">
  <a:themeElements>
    <a:clrScheme name="Tema di Office 2013-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 2013-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 2013-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904</TotalTime>
  <Words>1284</Words>
  <Application>Microsoft Office PowerPoint</Application>
  <PresentationFormat>Presentazione su schermo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 Neue Medium</vt:lpstr>
      <vt:lpstr>Wingdings</vt:lpstr>
      <vt:lpstr>Tema di Office 2013-2022</vt:lpstr>
      <vt:lpstr>Bando per il sostegno a progetti di internazionalizzazione delle PMI e aggregazioni  2026-2027</vt:lpstr>
      <vt:lpstr>Obiettivi e risorse</vt:lpstr>
      <vt:lpstr>Chi può fare domanda</vt:lpstr>
      <vt:lpstr>Chi può fare domanda: requisiti</vt:lpstr>
      <vt:lpstr>Caratteristiche dei progetti finanziabili </vt:lpstr>
      <vt:lpstr>Caratteristiche dei progetti finanziabili </vt:lpstr>
      <vt:lpstr>Spese ammissibili </vt:lpstr>
      <vt:lpstr>Spese ammissibili:  FIERE INTERNAZIONALI</vt:lpstr>
      <vt:lpstr>Contributo e regime di aiuto </vt:lpstr>
      <vt:lpstr>Premialità per il calcolo del contributo</vt:lpstr>
      <vt:lpstr>Quando fare domanda e procedura selezione</vt:lpstr>
      <vt:lpstr>Criteri di selezione</vt:lpstr>
      <vt:lpstr>Il CUP </vt:lpstr>
      <vt:lpstr>Rendicontazione</vt:lpstr>
      <vt:lpstr>Gianluca Baldoni PO Internazionalizzazione Settore Attrattività, internazionalizzazione, ricerca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Lara Guerzoni</dc:creator>
  <cp:lastModifiedBy>Baldoni Gian Luca</cp:lastModifiedBy>
  <cp:revision>30</cp:revision>
  <cp:lastPrinted>2026-01-21T10:48:07Z</cp:lastPrinted>
  <dcterms:created xsi:type="dcterms:W3CDTF">2022-12-21T07:15:41Z</dcterms:created>
  <dcterms:modified xsi:type="dcterms:W3CDTF">2026-01-21T10:49:38Z</dcterms:modified>
</cp:coreProperties>
</file>